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81" r:id="rId3"/>
    <p:sldId id="269" r:id="rId4"/>
    <p:sldId id="271" r:id="rId5"/>
    <p:sldId id="270" r:id="rId6"/>
    <p:sldId id="272" r:id="rId7"/>
    <p:sldId id="282" r:id="rId8"/>
    <p:sldId id="283" r:id="rId9"/>
    <p:sldId id="318" r:id="rId10"/>
    <p:sldId id="317" r:id="rId11"/>
    <p:sldId id="287" r:id="rId12"/>
    <p:sldId id="257" r:id="rId13"/>
    <p:sldId id="258" r:id="rId14"/>
    <p:sldId id="259" r:id="rId15"/>
    <p:sldId id="260" r:id="rId16"/>
    <p:sldId id="261" r:id="rId17"/>
    <p:sldId id="262" r:id="rId18"/>
    <p:sldId id="313" r:id="rId19"/>
    <p:sldId id="314" r:id="rId20"/>
    <p:sldId id="315" r:id="rId21"/>
    <p:sldId id="264" r:id="rId22"/>
    <p:sldId id="265" r:id="rId23"/>
    <p:sldId id="267" r:id="rId24"/>
    <p:sldId id="274" r:id="rId25"/>
    <p:sldId id="275" r:id="rId26"/>
    <p:sldId id="316" r:id="rId27"/>
    <p:sldId id="276" r:id="rId28"/>
    <p:sldId id="278" r:id="rId29"/>
    <p:sldId id="279" r:id="rId30"/>
    <p:sldId id="280" r:id="rId31"/>
    <p:sldId id="304" r:id="rId32"/>
    <p:sldId id="303" r:id="rId33"/>
    <p:sldId id="306" r:id="rId34"/>
    <p:sldId id="307" r:id="rId35"/>
    <p:sldId id="308" r:id="rId36"/>
    <p:sldId id="309" r:id="rId37"/>
    <p:sldId id="310" r:id="rId38"/>
    <p:sldId id="312" r:id="rId39"/>
    <p:sldId id="305" r:id="rId40"/>
    <p:sldId id="297" r:id="rId41"/>
    <p:sldId id="298" r:id="rId42"/>
    <p:sldId id="299" r:id="rId43"/>
    <p:sldId id="300" r:id="rId44"/>
    <p:sldId id="301" r:id="rId45"/>
    <p:sldId id="302" r:id="rId46"/>
    <p:sldId id="31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82"/>
    <p:restoredTop sz="94686"/>
  </p:normalViewPr>
  <p:slideViewPr>
    <p:cSldViewPr snapToGrid="0" snapToObjects="1">
      <p:cViewPr varScale="1">
        <p:scale>
          <a:sx n="122" d="100"/>
          <a:sy n="122" d="100"/>
        </p:scale>
        <p:origin x="5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498A9-1049-B74D-A586-6358DC959A9B}" type="datetimeFigureOut">
              <a:rPr lang="en-US" smtClean="0"/>
              <a:t>8/9/19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90A4F-D08F-C149-9BFA-F5ECDA8CAD85}" type="slidenum">
              <a:rPr lang="en-US" smtClean="0"/>
              <a:t>‹#›</a:t>
            </a:fld>
            <a:endParaRPr lang="en-US"/>
          </a:p>
        </p:txBody>
      </p:sp>
    </p:spTree>
    <p:extLst>
      <p:ext uri="{BB962C8B-B14F-4D97-AF65-F5344CB8AC3E}">
        <p14:creationId xmlns:p14="http://schemas.microsoft.com/office/powerpoint/2010/main" val="187640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18" name="Shape 218"/>
          <p:cNvSpPr>
            <a:spLocks noGrp="1"/>
          </p:cNvSpPr>
          <p:nvPr>
            <p:ph type="body" sz="quarter" idx="1"/>
          </p:nvPr>
        </p:nvSpPr>
        <p:spPr>
          <a:prstGeom prst="rect">
            <a:avLst/>
          </a:prstGeom>
        </p:spPr>
        <p:txBody>
          <a:bodyPr/>
          <a:lstStyle>
            <a:lvl1pPr defTabSz="914400">
              <a:lnSpc>
                <a:spcPct val="100000"/>
              </a:lnSpc>
              <a:defRPr sz="1800"/>
            </a:lvl1pPr>
          </a:lstStyle>
          <a:p>
            <a:pPr lvl="0"/>
            <a:r>
              <a:t>READOUT ALONG Z SAY THAT THING creating a large amo</a:t>
            </a:r>
          </a:p>
        </p:txBody>
      </p:sp>
    </p:spTree>
    <p:extLst>
      <p:ext uri="{BB962C8B-B14F-4D97-AF65-F5344CB8AC3E}">
        <p14:creationId xmlns:p14="http://schemas.microsoft.com/office/powerpoint/2010/main" val="272686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324" name="Shape 324"/>
          <p:cNvSpPr>
            <a:spLocks noGrp="1"/>
          </p:cNvSpPr>
          <p:nvPr>
            <p:ph type="body" sz="quarter" idx="1"/>
          </p:nvPr>
        </p:nvSpPr>
        <p:spPr>
          <a:prstGeom prst="rect">
            <a:avLst/>
          </a:prstGeom>
        </p:spPr>
        <p:txBody>
          <a:bodyPr/>
          <a:lstStyle>
            <a:lvl1pPr defTabSz="914400">
              <a:lnSpc>
                <a:spcPct val="100000"/>
              </a:lnSpc>
              <a:defRPr sz="1800"/>
            </a:lvl1pPr>
          </a:lstStyle>
          <a:p>
            <a:pPr lvl="0"/>
            <a:r>
              <a:t>Shows correct distortion in the phase encode direction</a:t>
            </a:r>
          </a:p>
        </p:txBody>
      </p:sp>
    </p:spTree>
    <p:extLst>
      <p:ext uri="{BB962C8B-B14F-4D97-AF65-F5344CB8AC3E}">
        <p14:creationId xmlns:p14="http://schemas.microsoft.com/office/powerpoint/2010/main" val="725718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F6CCDD3-D3EA-C545-9F81-03A493E35D61}"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183062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6CCDD3-D3EA-C545-9F81-03A493E35D61}"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895030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6CCDD3-D3EA-C545-9F81-03A493E35D61}"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446938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
        <p:cNvGrpSpPr/>
        <p:nvPr/>
      </p:nvGrpSpPr>
      <p:grpSpPr>
        <a:xfrm>
          <a:off x="0" y="0"/>
          <a:ext cx="0" cy="0"/>
          <a:chOff x="0" y="0"/>
          <a:chExt cx="0" cy="0"/>
        </a:xfrm>
      </p:grpSpPr>
      <p:sp>
        <p:nvSpPr>
          <p:cNvPr id="18" name="Shape 18"/>
          <p:cNvSpPr>
            <a:spLocks noGrp="1"/>
          </p:cNvSpPr>
          <p:nvPr>
            <p:ph type="title"/>
          </p:nvPr>
        </p:nvSpPr>
        <p:spPr>
          <a:prstGeom prst="rect">
            <a:avLst/>
          </a:prstGeom>
        </p:spPr>
        <p:txBody>
          <a:bodyPr/>
          <a:lstStyle/>
          <a:p>
            <a:pPr lvl="0"/>
            <a:endParaRPr/>
          </a:p>
        </p:txBody>
      </p:sp>
      <p:sp>
        <p:nvSpPr>
          <p:cNvPr id="19" name="Shape 19"/>
          <p:cNvSpPr>
            <a:spLocks noGrp="1"/>
          </p:cNvSpPr>
          <p:nvPr>
            <p:ph type="body" idx="1"/>
          </p:nvPr>
        </p:nvSpPr>
        <p:spPr>
          <a:prstGeom prst="rect">
            <a:avLst/>
          </a:prstGeom>
        </p:spPr>
        <p:txBody>
          <a:bodyPr/>
          <a:lstStyle/>
          <a:p>
            <a:pPr lvl="0"/>
            <a:endParaRPr/>
          </a:p>
        </p:txBody>
      </p:sp>
      <p:sp>
        <p:nvSpPr>
          <p:cNvPr id="20" name="Shape 20"/>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144383532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6CCDD3-D3EA-C545-9F81-03A493E35D61}"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795768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F6CCDD3-D3EA-C545-9F81-03A493E35D61}" type="datetimeFigureOut">
              <a:rPr lang="en-US" smtClean="0"/>
              <a:t>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932837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F6CCDD3-D3EA-C545-9F81-03A493E35D61}"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570920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F6CCDD3-D3EA-C545-9F81-03A493E35D61}" type="datetimeFigureOut">
              <a:rPr lang="en-US" smtClean="0"/>
              <a:t>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290164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F6CCDD3-D3EA-C545-9F81-03A493E35D61}" type="datetimeFigureOut">
              <a:rPr lang="en-US" smtClean="0"/>
              <a:t>8/9/19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652065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6CCDD3-D3EA-C545-9F81-03A493E35D61}" type="datetimeFigureOut">
              <a:rPr lang="en-US" smtClean="0"/>
              <a:t>8/9/19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6510178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6CCDD3-D3EA-C545-9F81-03A493E35D61}"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2280587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6CCDD3-D3EA-C545-9F81-03A493E35D61}" type="datetimeFigureOut">
              <a:rPr lang="en-US" smtClean="0"/>
              <a:t>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CCFE891-5485-714D-9055-334B880D2022}" type="slidenum">
              <a:rPr lang="en-US" smtClean="0"/>
              <a:t>‹#›</a:t>
            </a:fld>
            <a:endParaRPr lang="en-US"/>
          </a:p>
        </p:txBody>
      </p:sp>
    </p:spTree>
    <p:extLst>
      <p:ext uri="{BB962C8B-B14F-4D97-AF65-F5344CB8AC3E}">
        <p14:creationId xmlns:p14="http://schemas.microsoft.com/office/powerpoint/2010/main" val="1873139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6CCDD3-D3EA-C545-9F81-03A493E35D61}" type="datetimeFigureOut">
              <a:rPr lang="en-US" smtClean="0"/>
              <a:t>8/9/19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CFE891-5485-714D-9055-334B880D2022}" type="slidenum">
              <a:rPr lang="en-US" smtClean="0"/>
              <a:t>‹#›</a:t>
            </a:fld>
            <a:endParaRPr lang="en-US"/>
          </a:p>
        </p:txBody>
      </p:sp>
    </p:spTree>
    <p:extLst>
      <p:ext uri="{BB962C8B-B14F-4D97-AF65-F5344CB8AC3E}">
        <p14:creationId xmlns:p14="http://schemas.microsoft.com/office/powerpoint/2010/main" val="202207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hyperlink" Target="mailto:jstockmann@mgh.harvard.edu" TargetMode="Externa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rflab.martinos.org/index.php/Current_driver:Current_driver"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digikey.com/product-detail/en/tripp-lite/PR60/TL241-ND/251533" TargetMode="External"/><Relationship Id="rId13" Type="http://schemas.openxmlformats.org/officeDocument/2006/relationships/hyperlink" Target="https://www.digikey.com/product-detail/en/molex-llc/39-01-2020/WM3700-ND/61315" TargetMode="External"/><Relationship Id="rId3" Type="http://schemas.openxmlformats.org/officeDocument/2006/relationships/hyperlink" Target="https://www.jameco.com/z/RSP-2000-12-MEAN-WELL-2000W-Single-Output-Power-Supply-12-Volts-100-Amps_2152981.html?CID=GOOG&amp;gclid=CjwKCAjwrNjcBRA3EiwAIIOvq4hT5vFfBLhiGqZbjJncPI57JO-Bi-CI3hmqy6vK_Mqv8c29MJvcvRoClx8QAvD_BwE" TargetMode="External"/><Relationship Id="rId7" Type="http://schemas.openxmlformats.org/officeDocument/2006/relationships/hyperlink" Target="https://www.mouser.com/ProductDetail/Simpson-Electric-Company/06713?qs=sGAEpiMZZMtFJx2zDaGuWCGrWWAP9a5liEaW4QXVCq4=" TargetMode="External"/><Relationship Id="rId12" Type="http://schemas.openxmlformats.org/officeDocument/2006/relationships/hyperlink" Target="https://www.digikey.com/products/en?keywords=WM21351-ND" TargetMode="External"/><Relationship Id="rId2" Type="http://schemas.openxmlformats.org/officeDocument/2006/relationships/hyperlink" Target="https://www.alliedelec.com/product/tripp-lite/pr60/70101752/?gclid=Cj0KCQjws7TqBRDgARIsAAHLHP4iqgeWipu5oZA0ZbGap0Tllqs0RZcOtFIktjjRwD2TJ3kcK53_PxUaAqlwEALw_wcB&amp;gclsrc=aw.ds" TargetMode="External"/><Relationship Id="rId1" Type="http://schemas.openxmlformats.org/officeDocument/2006/relationships/slideLayout" Target="../slideLayouts/slideLayout1.xml"/><Relationship Id="rId6" Type="http://schemas.openxmlformats.org/officeDocument/2006/relationships/hyperlink" Target="https://www.mouser.com/ProductDetail/Simpson-Electric-Company/02740?qs=sGAEpiMZZMtUpMOmSPzkHy4N5Z8yXGvg" TargetMode="External"/><Relationship Id="rId11" Type="http://schemas.openxmlformats.org/officeDocument/2006/relationships/hyperlink" Target="https://www.digikey.com/product-detail/en/molex-llc/39-01-2100/WM3704-ND/61385" TargetMode="External"/><Relationship Id="rId5" Type="http://schemas.openxmlformats.org/officeDocument/2006/relationships/hyperlink" Target="https://www.mouser.com/ProductDetail/Bud-Industries/NHC-14155?qs=/ha2pyFaduj9zMZIBX+Dj2IzVART0WEz1YCyw2YIou8=" TargetMode="External"/><Relationship Id="rId15" Type="http://schemas.openxmlformats.org/officeDocument/2006/relationships/hyperlink" Target="https://www.newark.com/molex/63819-0900/hand-crimp-tool/dp/97M9440?MER=bn_level5_5NP_EngagementRecSingleItem_1" TargetMode="External"/><Relationship Id="rId10" Type="http://schemas.openxmlformats.org/officeDocument/2006/relationships/hyperlink" Target="https://www.digikey.com/products/en?keywords=WM21355-ND" TargetMode="External"/><Relationship Id="rId4" Type="http://schemas.openxmlformats.org/officeDocument/2006/relationships/hyperlink" Target="https://www.jameco.com/z/SE-600-12-MEAN-WELL-AC-to-DC-Power-Supply-Single-Output-12-Volt-50-Amp-600-Watt_374011.html" TargetMode="External"/><Relationship Id="rId9" Type="http://schemas.openxmlformats.org/officeDocument/2006/relationships/hyperlink" Target="https://www.digikey.com/product-detail/en/texas-instruments/OPA549T/OPA549T-ND/307860" TargetMode="External"/><Relationship Id="rId14" Type="http://schemas.openxmlformats.org/officeDocument/2006/relationships/hyperlink" Target="https://www.digikey.com/product-detail/en/molex-llc/39-00-0038/WM2501CT-ND/467978"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pn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8" Type="http://schemas.openxmlformats.org/officeDocument/2006/relationships/hyperlink" Target="https://www.digikey.com/product-detail/en/adafruit-industries-llc/3258/1528-1786-ND/6238006" TargetMode="External"/><Relationship Id="rId3" Type="http://schemas.openxmlformats.org/officeDocument/2006/relationships/hyperlink" Target="https://www.lytrondirect.com/cp15g05-tubed-cold-plate/cp15g05/?b=549" TargetMode="External"/><Relationship Id="rId7" Type="http://schemas.openxmlformats.org/officeDocument/2006/relationships/hyperlink" Target="https://www.digikey.com/product-detail/en/hammond-manufacturing/1455N1202/HM975-ND/460175" TargetMode="External"/><Relationship Id="rId12" Type="http://schemas.openxmlformats.org/officeDocument/2006/relationships/hyperlink" Target="http://www.neuro.polymtl.ca/" TargetMode="External"/><Relationship Id="rId2" Type="http://schemas.openxmlformats.org/officeDocument/2006/relationships/hyperlink" Target="https://na01.safelinks.protection.outlook.com/?url=http%3A%2F%2Ftabletop.martinos.org%2Findex.php%2FHardware%3AGPA&amp;data=02%7C01%7Cjrh69%40psu.edu%7Cb79208cf3feb41e1689508d69ba52ad2%7C7cf48d453ddb4389a9c1c115526eb52e%7C0%7C0%7C636867531033515195&amp;sdata=d46W0j4kxsqfS8E6GsI15HqOoV8wNYcJ7Mq7roD3LJM%3D&amp;reserved=0" TargetMode="External"/><Relationship Id="rId1" Type="http://schemas.openxmlformats.org/officeDocument/2006/relationships/slideLayout" Target="../slideLayouts/slideLayout12.xml"/><Relationship Id="rId6" Type="http://schemas.openxmlformats.org/officeDocument/2006/relationships/hyperlink" Target="https://www.digikey.com/product-detail/en/hammond-manufacturing/1455L1202/HM895-ND/1090707" TargetMode="External"/><Relationship Id="rId11" Type="http://schemas.openxmlformats.org/officeDocument/2006/relationships/hyperlink" Target="mailto:alexandru.foias@polymtl.ca" TargetMode="External"/><Relationship Id="rId5" Type="http://schemas.openxmlformats.org/officeDocument/2006/relationships/hyperlink" Target="https://www.mouser.com/ProductDetail/Broadcom-Avago/HFBR-4505Z?qs=jT9z6tsiFNkQ5IvqQth7%252BA%3D%3D" TargetMode="External"/><Relationship Id="rId10" Type="http://schemas.openxmlformats.org/officeDocument/2006/relationships/hyperlink" Target="https://www.pjrc.com/teensy/td_uart.html" TargetMode="External"/><Relationship Id="rId4" Type="http://schemas.openxmlformats.org/officeDocument/2006/relationships/hyperlink" Target="https://www.digikey.com/products/en?mpart=HFBR-RNS005Z&amp;v=516" TargetMode="External"/><Relationship Id="rId9" Type="http://schemas.openxmlformats.org/officeDocument/2006/relationships/hyperlink" Target="https://www.digikey.ca/product-detail/en/broadcom-limited/HFBR-RNS001Z/516-2090-ND/1990488"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mailto:John.Hauger@odu-usa.com" TargetMode="External"/><Relationship Id="rId7" Type="http://schemas.openxmlformats.org/officeDocument/2006/relationships/hyperlink" Target="https://www.mouser.com/ProductDetail/Amphenol-Industrial/PT06E-20-16P-SR?qs=/ha2pyFadugSneYzzMZUg8xUloEPQyyBQexzX6MEOBwLIRvnztMUBQ==" TargetMode="External"/><Relationship Id="rId2" Type="http://schemas.openxmlformats.org/officeDocument/2006/relationships/hyperlink" Target="https://www.odu-usa.com/fileadmin/redaktion/downloads/downloadcenter/brochures/ODU-MAC_ZERO_Manual_Mating-0518.pdf" TargetMode="External"/><Relationship Id="rId1" Type="http://schemas.openxmlformats.org/officeDocument/2006/relationships/slideLayout" Target="../slideLayouts/slideLayout2.xml"/><Relationship Id="rId6" Type="http://schemas.openxmlformats.org/officeDocument/2006/relationships/hyperlink" Target="https://www.mouser.com/ProductDetail/Amphenol-Industrial/MS3116F20-16S?qs=sGAEpiMZZMv/ye0hRulZR/S5ltx8gSydZaYg9yxXhSg=" TargetMode="External"/><Relationship Id="rId5" Type="http://schemas.openxmlformats.org/officeDocument/2006/relationships/hyperlink" Target="https://www.mouser.com/ProductDetail/Amphenol-Industrial/MS3112E20-16P?qs=sGAEpiMZZMv/ye0hRulZR/S5ltx8gSydeTjLcqhhYqo=" TargetMode="External"/><Relationship Id="rId4" Type="http://schemas.openxmlformats.org/officeDocument/2006/relationships/hyperlink" Target="mailto:Tom.Lowe@odu-usa.com"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www.digikey.com/products/en?FV=ffec4bd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G"/><Relationship Id="rId7" Type="http://schemas.openxmlformats.org/officeDocument/2006/relationships/image" Target="../media/image10.png"/><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8.png"/><Relationship Id="rId9" Type="http://schemas.openxmlformats.org/officeDocument/2006/relationships/image" Target="../media/image12.tiff"/></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G"/></Relationships>
</file>

<file path=ppt/slides/_rels/slide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Box 8"/>
          <p:cNvSpPr txBox="1"/>
          <p:nvPr/>
        </p:nvSpPr>
        <p:spPr>
          <a:xfrm>
            <a:off x="2001387" y="2408339"/>
            <a:ext cx="7641836" cy="3970318"/>
          </a:xfrm>
          <a:prstGeom prst="rect">
            <a:avLst/>
          </a:prstGeom>
          <a:noFill/>
        </p:spPr>
        <p:txBody>
          <a:bodyPr wrap="none" rtlCol="0">
            <a:spAutoFit/>
          </a:bodyPr>
          <a:lstStyle/>
          <a:p>
            <a:pPr algn="ctr"/>
            <a:r>
              <a:rPr lang="en-US" sz="2800" dirty="0">
                <a:solidFill>
                  <a:schemeClr val="bg1"/>
                </a:solidFill>
              </a:rPr>
              <a:t>Guidelines for open-source shim amplifier setup</a:t>
            </a:r>
          </a:p>
          <a:p>
            <a:pPr algn="ctr"/>
            <a:endParaRPr lang="en-US" sz="2800" dirty="0">
              <a:solidFill>
                <a:schemeClr val="bg1"/>
              </a:solidFill>
            </a:endParaRPr>
          </a:p>
          <a:p>
            <a:pPr algn="ctr"/>
            <a:r>
              <a:rPr lang="en-US" sz="2800" u="sng" dirty="0">
                <a:solidFill>
                  <a:schemeClr val="bg1"/>
                </a:solidFill>
              </a:rPr>
              <a:t>Update</a:t>
            </a:r>
            <a:r>
              <a:rPr lang="en-US" sz="2800" dirty="0">
                <a:solidFill>
                  <a:schemeClr val="bg1"/>
                </a:solidFill>
              </a:rPr>
              <a:t>: December 1, 2018</a:t>
            </a:r>
          </a:p>
          <a:p>
            <a:pPr algn="ctr"/>
            <a:endParaRPr lang="en-US" sz="2800" dirty="0">
              <a:solidFill>
                <a:schemeClr val="bg1"/>
              </a:solidFill>
            </a:endParaRPr>
          </a:p>
          <a:p>
            <a:pPr algn="ctr"/>
            <a:r>
              <a:rPr lang="en-US" sz="2800" dirty="0">
                <a:solidFill>
                  <a:schemeClr val="bg1"/>
                </a:solidFill>
              </a:rPr>
              <a:t>Jason Stockmann</a:t>
            </a:r>
          </a:p>
          <a:p>
            <a:pPr algn="ctr"/>
            <a:r>
              <a:rPr lang="en-US" sz="2800" dirty="0">
                <a:solidFill>
                  <a:schemeClr val="bg1"/>
                </a:solidFill>
              </a:rPr>
              <a:t>A. A. </a:t>
            </a:r>
            <a:r>
              <a:rPr lang="en-US" sz="2800" dirty="0" err="1">
                <a:solidFill>
                  <a:schemeClr val="bg1"/>
                </a:solidFill>
              </a:rPr>
              <a:t>Martinos</a:t>
            </a:r>
            <a:r>
              <a:rPr lang="en-US" sz="2800" dirty="0">
                <a:solidFill>
                  <a:schemeClr val="bg1"/>
                </a:solidFill>
              </a:rPr>
              <a:t> Center for Biomedical Imaging</a:t>
            </a:r>
          </a:p>
          <a:p>
            <a:pPr algn="ctr"/>
            <a:r>
              <a:rPr lang="en-US" sz="2800" dirty="0">
                <a:solidFill>
                  <a:schemeClr val="bg1"/>
                </a:solidFill>
              </a:rPr>
              <a:t>Massachusetts General Hospital</a:t>
            </a:r>
          </a:p>
          <a:p>
            <a:pPr algn="ctr"/>
            <a:r>
              <a:rPr lang="en-US" sz="2800" dirty="0">
                <a:solidFill>
                  <a:schemeClr val="bg1"/>
                </a:solidFill>
              </a:rPr>
              <a:t>email questions to:  </a:t>
            </a:r>
            <a:r>
              <a:rPr lang="en-US" sz="2800" dirty="0">
                <a:solidFill>
                  <a:schemeClr val="bg1"/>
                </a:solidFill>
                <a:hlinkClick r:id="rId2"/>
              </a:rPr>
              <a:t>jstockmann@mgh.harvard.edu</a:t>
            </a:r>
            <a:endParaRPr lang="en-US" sz="2800" dirty="0">
              <a:solidFill>
                <a:schemeClr val="bg1"/>
              </a:solidFill>
            </a:endParaRPr>
          </a:p>
          <a:p>
            <a:pPr algn="ctr"/>
            <a:endParaRPr lang="en-US" sz="2800" dirty="0">
              <a:solidFill>
                <a:schemeClr val="bg1"/>
              </a:solidFill>
            </a:endParaRPr>
          </a:p>
        </p:txBody>
      </p:sp>
      <p:sp>
        <p:nvSpPr>
          <p:cNvPr id="3" name="Rectangle 2"/>
          <p:cNvSpPr/>
          <p:nvPr/>
        </p:nvSpPr>
        <p:spPr>
          <a:xfrm>
            <a:off x="4829325" y="158573"/>
            <a:ext cx="184731" cy="369332"/>
          </a:xfrm>
          <a:prstGeom prst="rect">
            <a:avLst/>
          </a:prstGeom>
          <a:solidFill>
            <a:schemeClr val="tx1"/>
          </a:solidFill>
        </p:spPr>
        <p:txBody>
          <a:bodyPr wrap="none" rtlCol="0" anchor="ctr">
            <a:spAutoFit/>
          </a:bodyPr>
          <a:lstStyle/>
          <a:p>
            <a:pPr algn="ctr"/>
            <a:endParaRPr lang="en-US" dirty="0">
              <a:solidFill>
                <a:schemeClr val="bg1"/>
              </a:solidFill>
              <a:latin typeface="Helvetica"/>
              <a:cs typeface="Helvetica"/>
            </a:endParaRPr>
          </a:p>
        </p:txBody>
      </p:sp>
      <p:pic>
        <p:nvPicPr>
          <p:cNvPr id="4" name="Picture 16" descr="AAMCfBI.white.ps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10281" y="197901"/>
            <a:ext cx="1435969" cy="920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7" descr="MGHBandW.psd"/>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8597" y="172364"/>
            <a:ext cx="1820849" cy="40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8" descr="HMS_Logo White letters.psd"/>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3702" y="655762"/>
            <a:ext cx="1507326" cy="4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6"/>
          <p:cNvGrpSpPr/>
          <p:nvPr/>
        </p:nvGrpSpPr>
        <p:grpSpPr>
          <a:xfrm>
            <a:off x="8419585" y="79033"/>
            <a:ext cx="1712400" cy="1554404"/>
            <a:chOff x="7190144" y="217146"/>
            <a:chExt cx="2283200" cy="2072539"/>
          </a:xfrm>
        </p:grpSpPr>
        <p:pic>
          <p:nvPicPr>
            <p:cNvPr id="8" name="Picture 21"/>
            <p:cNvPicPr>
              <a:picLocks noChangeAspect="1"/>
            </p:cNvPicPr>
            <p:nvPr/>
          </p:nvPicPr>
          <p:blipFill>
            <a:blip r:embed="rId6">
              <a:extLst>
                <a:ext uri="{28A0092B-C50C-407E-A947-70E740481C1C}">
                  <a14:useLocalDpi xmlns:a14="http://schemas.microsoft.com/office/drawing/2010/main" val="0"/>
                </a:ext>
              </a:extLst>
            </a:blip>
            <a:srcRect t="12395" r="46429" b="19635"/>
            <a:stretch>
              <a:fillRect/>
            </a:stretch>
          </p:blipFill>
          <p:spPr bwMode="auto">
            <a:xfrm>
              <a:off x="7190144" y="217146"/>
              <a:ext cx="2244092" cy="193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p:cNvSpPr/>
            <p:nvPr/>
          </p:nvSpPr>
          <p:spPr>
            <a:xfrm flipH="1">
              <a:off x="9013205" y="1068802"/>
              <a:ext cx="460139" cy="1220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bg1"/>
                </a:solidFill>
              </a:endParaRPr>
            </a:p>
          </p:txBody>
        </p:sp>
      </p:grpSp>
      <p:pic>
        <p:nvPicPr>
          <p:cNvPr id="11" name="Picture 7" descr="Image result for MIT LOGO WHITE"/>
          <p:cNvPicPr>
            <a:picLocks noChangeAspect="1" noChangeArrowheads="1"/>
          </p:cNvPicPr>
          <p:nvPr/>
        </p:nvPicPr>
        <p:blipFill>
          <a:blip r:embed="rId7">
            <a:extLst>
              <a:ext uri="{28A0092B-C50C-407E-A947-70E740481C1C}">
                <a14:useLocalDpi xmlns:a14="http://schemas.microsoft.com/office/drawing/2010/main" val="0"/>
              </a:ext>
            </a:extLst>
          </a:blip>
          <a:srcRect l="3377" t="9087" r="3696" b="12820"/>
          <a:stretch>
            <a:fillRect/>
          </a:stretch>
        </p:blipFill>
        <p:spPr bwMode="auto">
          <a:xfrm>
            <a:off x="513196" y="1200208"/>
            <a:ext cx="1682176" cy="443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224241" y="1186735"/>
            <a:ext cx="1673035" cy="507831"/>
          </a:xfrm>
          <a:prstGeom prst="rect">
            <a:avLst/>
          </a:prstGeom>
          <a:noFill/>
        </p:spPr>
        <p:txBody>
          <a:bodyPr wrap="square" rtlCol="0">
            <a:spAutoFit/>
          </a:bodyPr>
          <a:lstStyle/>
          <a:p>
            <a:r>
              <a:rPr lang="en-US" sz="1350" i="1" dirty="0">
                <a:solidFill>
                  <a:schemeClr val="bg1"/>
                </a:solidFill>
                <a:latin typeface="Abadi MT Condensed Light" charset="0"/>
                <a:ea typeface="Abadi MT Condensed Light" charset="0"/>
                <a:cs typeface="Abadi MT Condensed Light" charset="0"/>
              </a:rPr>
              <a:t>MR Physics and Instrumentation Group</a:t>
            </a:r>
          </a:p>
        </p:txBody>
      </p:sp>
      <p:cxnSp>
        <p:nvCxnSpPr>
          <p:cNvPr id="13" name="Straight Connector 12"/>
          <p:cNvCxnSpPr/>
          <p:nvPr/>
        </p:nvCxnSpPr>
        <p:spPr>
          <a:xfrm>
            <a:off x="10264782" y="1186734"/>
            <a:ext cx="193291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602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0" y="868458"/>
            <a:ext cx="12192000" cy="5897696"/>
          </a:xfrm>
          <a:prstGeom prst="rect">
            <a:avLst/>
          </a:prstGeom>
        </p:spPr>
      </p:pic>
      <p:sp>
        <p:nvSpPr>
          <p:cNvPr id="28" name="Rectangle 27"/>
          <p:cNvSpPr/>
          <p:nvPr/>
        </p:nvSpPr>
        <p:spPr>
          <a:xfrm>
            <a:off x="671276" y="0"/>
            <a:ext cx="11269190" cy="523220"/>
          </a:xfrm>
          <a:prstGeom prst="rect">
            <a:avLst/>
          </a:prstGeom>
        </p:spPr>
        <p:txBody>
          <a:bodyPr wrap="square">
            <a:spAutoFit/>
          </a:bodyPr>
          <a:lstStyle/>
          <a:p>
            <a:r>
              <a:rPr lang="en-US" sz="2800" dirty="0"/>
              <a:t>(Rev. C, V5) Design</a:t>
            </a:r>
            <a:r>
              <a:rPr lang="en" sz="2800" dirty="0"/>
              <a:t>: Linear, current feedback, lead-compensated push-pull </a:t>
            </a:r>
            <a:endParaRPr lang="en-US" sz="2800" dirty="0"/>
          </a:p>
        </p:txBody>
      </p:sp>
      <p:sp>
        <p:nvSpPr>
          <p:cNvPr id="29" name="TextBox 28"/>
          <p:cNvSpPr txBox="1"/>
          <p:nvPr/>
        </p:nvSpPr>
        <p:spPr>
          <a:xfrm>
            <a:off x="7327726" y="5073041"/>
            <a:ext cx="3563853" cy="707886"/>
          </a:xfrm>
          <a:prstGeom prst="rect">
            <a:avLst/>
          </a:prstGeom>
          <a:noFill/>
        </p:spPr>
        <p:txBody>
          <a:bodyPr wrap="square" rtlCol="0">
            <a:spAutoFit/>
          </a:bodyPr>
          <a:lstStyle/>
          <a:p>
            <a:r>
              <a:rPr lang="en-US" sz="2000" dirty="0"/>
              <a:t>Provides ~30μs rise time for driving 10μH shim coil load</a:t>
            </a:r>
          </a:p>
        </p:txBody>
      </p:sp>
      <p:sp>
        <p:nvSpPr>
          <p:cNvPr id="2" name="Rectangle 1">
            <a:extLst>
              <a:ext uri="{FF2B5EF4-FFF2-40B4-BE49-F238E27FC236}">
                <a16:creationId xmlns:a16="http://schemas.microsoft.com/office/drawing/2014/main" id="{B4C898F3-FFAB-6144-BCDE-331D91384324}"/>
              </a:ext>
            </a:extLst>
          </p:cNvPr>
          <p:cNvSpPr/>
          <p:nvPr/>
        </p:nvSpPr>
        <p:spPr>
          <a:xfrm>
            <a:off x="6535271" y="1416424"/>
            <a:ext cx="5656729" cy="2671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7A67F23-7A17-994E-92C3-CB842975DF73}"/>
              </a:ext>
            </a:extLst>
          </p:cNvPr>
          <p:cNvPicPr>
            <a:picLocks noChangeAspect="1"/>
          </p:cNvPicPr>
          <p:nvPr/>
        </p:nvPicPr>
        <p:blipFill rotWithShape="1">
          <a:blip r:embed="rId3"/>
          <a:srcRect t="16611" r="13717" b="63463"/>
          <a:stretch/>
        </p:blipFill>
        <p:spPr>
          <a:xfrm>
            <a:off x="3712710" y="644340"/>
            <a:ext cx="7678267" cy="2510118"/>
          </a:xfrm>
          <a:prstGeom prst="rect">
            <a:avLst/>
          </a:prstGeom>
        </p:spPr>
      </p:pic>
      <p:sp>
        <p:nvSpPr>
          <p:cNvPr id="3" name="Rounded Rectangle 2">
            <a:extLst>
              <a:ext uri="{FF2B5EF4-FFF2-40B4-BE49-F238E27FC236}">
                <a16:creationId xmlns:a16="http://schemas.microsoft.com/office/drawing/2014/main" id="{1D4FB41C-0B58-374D-9BD8-5465371AFB0C}"/>
              </a:ext>
            </a:extLst>
          </p:cNvPr>
          <p:cNvSpPr/>
          <p:nvPr/>
        </p:nvSpPr>
        <p:spPr>
          <a:xfrm>
            <a:off x="7073153" y="1147482"/>
            <a:ext cx="394447" cy="448236"/>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D4555147-810D-8B48-AD6C-9FE1CA0AD203}"/>
              </a:ext>
            </a:extLst>
          </p:cNvPr>
          <p:cNvSpPr/>
          <p:nvPr/>
        </p:nvSpPr>
        <p:spPr>
          <a:xfrm>
            <a:off x="7073153" y="2655704"/>
            <a:ext cx="394447" cy="448236"/>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270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52193" y="2364827"/>
            <a:ext cx="4369722" cy="584775"/>
          </a:xfrm>
          <a:prstGeom prst="rect">
            <a:avLst/>
          </a:prstGeom>
          <a:noFill/>
        </p:spPr>
        <p:txBody>
          <a:bodyPr wrap="none" rtlCol="0">
            <a:spAutoFit/>
          </a:bodyPr>
          <a:lstStyle/>
          <a:p>
            <a:r>
              <a:rPr lang="en-US" sz="3200" dirty="0"/>
              <a:t>Enclosure/chassis photos</a:t>
            </a:r>
          </a:p>
        </p:txBody>
      </p:sp>
    </p:spTree>
    <p:extLst>
      <p:ext uri="{BB962C8B-B14F-4D97-AF65-F5344CB8AC3E}">
        <p14:creationId xmlns:p14="http://schemas.microsoft.com/office/powerpoint/2010/main" val="1036765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299968" y="2196662"/>
            <a:ext cx="3217932" cy="369332"/>
          </a:xfrm>
          <a:prstGeom prst="rect">
            <a:avLst/>
          </a:prstGeom>
          <a:noFill/>
        </p:spPr>
        <p:txBody>
          <a:bodyPr wrap="none" rtlCol="0">
            <a:spAutoFit/>
          </a:bodyPr>
          <a:lstStyle/>
          <a:p>
            <a:r>
              <a:rPr lang="en-US" dirty="0"/>
              <a:t>Filter box on scanner filter panel</a:t>
            </a:r>
          </a:p>
        </p:txBody>
      </p:sp>
    </p:spTree>
    <p:extLst>
      <p:ext uri="{BB962C8B-B14F-4D97-AF65-F5344CB8AC3E}">
        <p14:creationId xmlns:p14="http://schemas.microsoft.com/office/powerpoint/2010/main" val="1176141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430925" y="1828800"/>
            <a:ext cx="2596055" cy="2031325"/>
          </a:xfrm>
          <a:prstGeom prst="rect">
            <a:avLst/>
          </a:prstGeom>
          <a:noFill/>
        </p:spPr>
        <p:txBody>
          <a:bodyPr wrap="square" rtlCol="0">
            <a:spAutoFit/>
          </a:bodyPr>
          <a:lstStyle/>
          <a:p>
            <a:r>
              <a:rPr lang="en-US" dirty="0"/>
              <a:t>Amplifier chassis photos</a:t>
            </a:r>
          </a:p>
          <a:p>
            <a:endParaRPr lang="en-US" dirty="0"/>
          </a:p>
          <a:p>
            <a:r>
              <a:rPr lang="en-US" dirty="0"/>
              <a:t>Fiber board is mounted vertically to allow short </a:t>
            </a:r>
            <a:r>
              <a:rPr lang="en-US" dirty="0" err="1"/>
              <a:t>ethernet</a:t>
            </a:r>
            <a:r>
              <a:rPr lang="en-US" dirty="0"/>
              <a:t> cable runs to the amplifier boards, which are horizontal</a:t>
            </a:r>
          </a:p>
        </p:txBody>
      </p:sp>
    </p:spTree>
    <p:extLst>
      <p:ext uri="{BB962C8B-B14F-4D97-AF65-F5344CB8AC3E}">
        <p14:creationId xmlns:p14="http://schemas.microsoft.com/office/powerpoint/2010/main" val="1978115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536027" y="1755228"/>
            <a:ext cx="2606566" cy="1477328"/>
          </a:xfrm>
          <a:prstGeom prst="rect">
            <a:avLst/>
          </a:prstGeom>
          <a:noFill/>
        </p:spPr>
        <p:txBody>
          <a:bodyPr wrap="square" rtlCol="0">
            <a:spAutoFit/>
          </a:bodyPr>
          <a:lstStyle/>
          <a:p>
            <a:r>
              <a:rPr lang="en-US" dirty="0"/>
              <a:t>Use brass rods to support boards on heat sinks</a:t>
            </a:r>
          </a:p>
          <a:p>
            <a:endParaRPr lang="en-US" i="1" dirty="0"/>
          </a:p>
          <a:p>
            <a:r>
              <a:rPr lang="en-US" i="1" dirty="0"/>
              <a:t>Use non-magnetic fasteners!</a:t>
            </a:r>
          </a:p>
        </p:txBody>
      </p:sp>
    </p:spTree>
    <p:extLst>
      <p:ext uri="{BB962C8B-B14F-4D97-AF65-F5344CB8AC3E}">
        <p14:creationId xmlns:p14="http://schemas.microsoft.com/office/powerpoint/2010/main" val="991171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Tree>
    <p:extLst>
      <p:ext uri="{BB962C8B-B14F-4D97-AF65-F5344CB8AC3E}">
        <p14:creationId xmlns:p14="http://schemas.microsoft.com/office/powerpoint/2010/main" val="593557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515007" y="1671145"/>
            <a:ext cx="2648607" cy="1477328"/>
          </a:xfrm>
          <a:prstGeom prst="rect">
            <a:avLst/>
          </a:prstGeom>
          <a:noFill/>
        </p:spPr>
        <p:txBody>
          <a:bodyPr wrap="square" rtlCol="0">
            <a:spAutoFit/>
          </a:bodyPr>
          <a:lstStyle/>
          <a:p>
            <a:r>
              <a:rPr lang="en-US" dirty="0"/>
              <a:t>Fiber optic connections</a:t>
            </a:r>
          </a:p>
          <a:p>
            <a:endParaRPr lang="en-US" dirty="0"/>
          </a:p>
          <a:p>
            <a:r>
              <a:rPr lang="en-US" dirty="0"/>
              <a:t>Make sure to add some sort of strain relief for the fiber optic cables</a:t>
            </a:r>
          </a:p>
        </p:txBody>
      </p:sp>
    </p:spTree>
    <p:extLst>
      <p:ext uri="{BB962C8B-B14F-4D97-AF65-F5344CB8AC3E}">
        <p14:creationId xmlns:p14="http://schemas.microsoft.com/office/powerpoint/2010/main" val="859748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0650" y="857250"/>
            <a:ext cx="6858000" cy="5143500"/>
          </a:xfrm>
          <a:prstGeom prst="rect">
            <a:avLst/>
          </a:prstGeom>
        </p:spPr>
      </p:pic>
      <p:sp>
        <p:nvSpPr>
          <p:cNvPr id="3" name="TextBox 2"/>
          <p:cNvSpPr txBox="1"/>
          <p:nvPr/>
        </p:nvSpPr>
        <p:spPr>
          <a:xfrm>
            <a:off x="346841" y="1208690"/>
            <a:ext cx="2413418" cy="369332"/>
          </a:xfrm>
          <a:prstGeom prst="rect">
            <a:avLst/>
          </a:prstGeom>
          <a:noFill/>
        </p:spPr>
        <p:txBody>
          <a:bodyPr wrap="none" rtlCol="0">
            <a:spAutoFit/>
          </a:bodyPr>
          <a:lstStyle/>
          <a:p>
            <a:r>
              <a:rPr lang="en-US" dirty="0"/>
              <a:t>+12V Power connection</a:t>
            </a:r>
          </a:p>
        </p:txBody>
      </p:sp>
    </p:spTree>
    <p:extLst>
      <p:ext uri="{BB962C8B-B14F-4D97-AF65-F5344CB8AC3E}">
        <p14:creationId xmlns:p14="http://schemas.microsoft.com/office/powerpoint/2010/main" val="1527197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904" y="147146"/>
            <a:ext cx="5640552" cy="42304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8179" y="147146"/>
            <a:ext cx="5640552" cy="4230414"/>
          </a:xfrm>
          <a:prstGeom prst="rect">
            <a:avLst/>
          </a:prstGeom>
        </p:spPr>
      </p:pic>
      <p:sp>
        <p:nvSpPr>
          <p:cNvPr id="6" name="TextBox 5"/>
          <p:cNvSpPr txBox="1"/>
          <p:nvPr/>
        </p:nvSpPr>
        <p:spPr>
          <a:xfrm>
            <a:off x="823629" y="4487918"/>
            <a:ext cx="9956163" cy="2585323"/>
          </a:xfrm>
          <a:prstGeom prst="rect">
            <a:avLst/>
          </a:prstGeom>
          <a:noFill/>
        </p:spPr>
        <p:txBody>
          <a:bodyPr wrap="square" rtlCol="0">
            <a:spAutoFit/>
          </a:bodyPr>
          <a:lstStyle/>
          <a:p>
            <a:r>
              <a:rPr lang="en-US" dirty="0"/>
              <a:t>Steps for installing OPA-549 to avoid mechanical stress on solder joints:</a:t>
            </a:r>
          </a:p>
          <a:p>
            <a:pPr marL="342900" indent="-342900">
              <a:buAutoNum type="arabicParenBoth"/>
            </a:pPr>
            <a:r>
              <a:rPr lang="en-US" dirty="0"/>
              <a:t>Drill holes in heat sink</a:t>
            </a:r>
          </a:p>
          <a:p>
            <a:pPr marL="342900" indent="-342900">
              <a:buAutoNum type="arabicParenBoth"/>
            </a:pPr>
            <a:r>
              <a:rPr lang="en-US" dirty="0"/>
              <a:t>Set up PCB on brass threaded rod with nuts to hold it in place.  Remember to use thermal compound between op amp and heat sink</a:t>
            </a:r>
          </a:p>
          <a:p>
            <a:pPr marL="342900" indent="-342900">
              <a:buAutoNum type="arabicParenBoth"/>
            </a:pPr>
            <a:r>
              <a:rPr lang="en-US" dirty="0"/>
              <a:t>Temporarily attach OPA-549 pair to heat sink with screw</a:t>
            </a:r>
          </a:p>
          <a:p>
            <a:pPr marL="342900" indent="-342900">
              <a:buAutoNum type="arabicParenBoth"/>
            </a:pPr>
            <a:r>
              <a:rPr lang="en-US" dirty="0"/>
              <a:t>Solder pins to PCB</a:t>
            </a:r>
          </a:p>
          <a:p>
            <a:endParaRPr lang="en-US" dirty="0"/>
          </a:p>
          <a:p>
            <a:r>
              <a:rPr lang="en-US" i="1" dirty="0"/>
              <a:t>Do not solder the op amps first, and then install the bolts second.  This can damage the pins.  </a:t>
            </a:r>
          </a:p>
          <a:p>
            <a:pPr marL="342900" indent="-342900">
              <a:buAutoNum type="arabicParenBoth"/>
            </a:pPr>
            <a:endParaRPr lang="en-US" dirty="0"/>
          </a:p>
        </p:txBody>
      </p:sp>
    </p:spTree>
    <p:extLst>
      <p:ext uri="{BB962C8B-B14F-4D97-AF65-F5344CB8AC3E}">
        <p14:creationId xmlns:p14="http://schemas.microsoft.com/office/powerpoint/2010/main" val="4176506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5645588" y="857250"/>
            <a:ext cx="6858000" cy="51435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32036" y="857250"/>
            <a:ext cx="6858000" cy="5143500"/>
          </a:xfrm>
          <a:prstGeom prst="rect">
            <a:avLst/>
          </a:prstGeom>
        </p:spPr>
      </p:pic>
    </p:spTree>
    <p:extLst>
      <p:ext uri="{BB962C8B-B14F-4D97-AF65-F5344CB8AC3E}">
        <p14:creationId xmlns:p14="http://schemas.microsoft.com/office/powerpoint/2010/main" val="290653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1848" y="1177159"/>
            <a:ext cx="10352690" cy="4524315"/>
          </a:xfrm>
          <a:prstGeom prst="rect">
            <a:avLst/>
          </a:prstGeom>
          <a:noFill/>
        </p:spPr>
        <p:txBody>
          <a:bodyPr wrap="square" rtlCol="0">
            <a:spAutoFit/>
          </a:bodyPr>
          <a:lstStyle/>
          <a:p>
            <a:r>
              <a:rPr lang="en-US" dirty="0"/>
              <a:t>Open-source shim amplifier board circuit board files, schematics</a:t>
            </a:r>
            <a:r>
              <a:rPr lang="en-US"/>
              <a:t>, and </a:t>
            </a:r>
            <a:r>
              <a:rPr lang="en-US" dirty="0"/>
              <a:t>simulation software available here:</a:t>
            </a:r>
          </a:p>
          <a:p>
            <a:endParaRPr lang="en-US" dirty="0"/>
          </a:p>
          <a:p>
            <a:r>
              <a:rPr lang="en-US" dirty="0">
                <a:hlinkClick r:id="rId2"/>
              </a:rPr>
              <a:t>http://rflab.martinos.org/index.php/Current_driver:Current_driver</a:t>
            </a:r>
            <a:endParaRPr lang="en-US" dirty="0"/>
          </a:p>
          <a:p>
            <a:endParaRPr lang="en-US" dirty="0"/>
          </a:p>
          <a:p>
            <a:r>
              <a:rPr lang="en-US" dirty="0"/>
              <a:t>Bill of materials / parts list for the three circuit boards is also available: </a:t>
            </a:r>
          </a:p>
          <a:p>
            <a:endParaRPr lang="en-US" dirty="0"/>
          </a:p>
          <a:p>
            <a:pPr marL="285750" indent="-285750">
              <a:buFontTx/>
              <a:buChar char="-"/>
            </a:pPr>
            <a:r>
              <a:rPr lang="en-US" dirty="0"/>
              <a:t>8ch amplifier board</a:t>
            </a:r>
          </a:p>
          <a:p>
            <a:pPr marL="285750" indent="-285750">
              <a:buFontTx/>
              <a:buChar char="-"/>
            </a:pPr>
            <a:r>
              <a:rPr lang="en-US" dirty="0"/>
              <a:t>Teensy 3.5 Microcontroller daughter board / fiber optic board</a:t>
            </a:r>
          </a:p>
          <a:p>
            <a:pPr marL="285750" indent="-285750">
              <a:buFontTx/>
              <a:buChar char="-"/>
            </a:pPr>
            <a:r>
              <a:rPr lang="en-US" dirty="0"/>
              <a:t>Fiber optic interface board</a:t>
            </a:r>
          </a:p>
          <a:p>
            <a:pPr marL="285750" indent="-285750">
              <a:buFontTx/>
              <a:buChar char="-"/>
            </a:pPr>
            <a:endParaRPr lang="en-US" dirty="0"/>
          </a:p>
          <a:p>
            <a:r>
              <a:rPr lang="en-US" dirty="0"/>
              <a:t>In the following few slides, we provide suggested parts to use for the remaining components of the amplifier setup, including AC/DC converter power supply, enclosures, cabling, etc.  </a:t>
            </a:r>
          </a:p>
          <a:p>
            <a:endParaRPr lang="en-US" dirty="0"/>
          </a:p>
          <a:p>
            <a:r>
              <a:rPr lang="en-US" dirty="0"/>
              <a:t>We also list the parts on the 8ch amplifier boards that don’t come pre-populated on the boards supplied with the open-source kit.</a:t>
            </a:r>
          </a:p>
          <a:p>
            <a:endParaRPr lang="en-US" dirty="0"/>
          </a:p>
        </p:txBody>
      </p:sp>
    </p:spTree>
    <p:extLst>
      <p:ext uri="{BB962C8B-B14F-4D97-AF65-F5344CB8AC3E}">
        <p14:creationId xmlns:p14="http://schemas.microsoft.com/office/powerpoint/2010/main" val="669176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62400" y="2522483"/>
            <a:ext cx="4625433" cy="646331"/>
          </a:xfrm>
          <a:prstGeom prst="rect">
            <a:avLst/>
          </a:prstGeom>
          <a:noFill/>
        </p:spPr>
        <p:txBody>
          <a:bodyPr wrap="none" rtlCol="0">
            <a:spAutoFit/>
          </a:bodyPr>
          <a:lstStyle/>
          <a:p>
            <a:r>
              <a:rPr lang="en-US" sz="3600"/>
              <a:t>Power supply enclosure</a:t>
            </a:r>
          </a:p>
        </p:txBody>
      </p:sp>
    </p:spTree>
    <p:extLst>
      <p:ext uri="{BB962C8B-B14F-4D97-AF65-F5344CB8AC3E}">
        <p14:creationId xmlns:p14="http://schemas.microsoft.com/office/powerpoint/2010/main" val="16277123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3" name="TextBox 2"/>
          <p:cNvSpPr txBox="1"/>
          <p:nvPr/>
        </p:nvSpPr>
        <p:spPr>
          <a:xfrm>
            <a:off x="3994393" y="1124608"/>
            <a:ext cx="4799199" cy="369332"/>
          </a:xfrm>
          <a:prstGeom prst="rect">
            <a:avLst/>
          </a:prstGeom>
          <a:noFill/>
        </p:spPr>
        <p:txBody>
          <a:bodyPr wrap="none" rtlCol="0">
            <a:spAutoFit/>
          </a:bodyPr>
          <a:lstStyle/>
          <a:p>
            <a:r>
              <a:rPr lang="en-US" dirty="0"/>
              <a:t>12V, 100A power supply enclosure with ammeter</a:t>
            </a:r>
          </a:p>
        </p:txBody>
      </p:sp>
    </p:spTree>
    <p:extLst>
      <p:ext uri="{BB962C8B-B14F-4D97-AF65-F5344CB8AC3E}">
        <p14:creationId xmlns:p14="http://schemas.microsoft.com/office/powerpoint/2010/main" val="4898534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6787" y="689083"/>
            <a:ext cx="7376729" cy="5532547"/>
          </a:xfrm>
          <a:prstGeom prst="rect">
            <a:avLst/>
          </a:prstGeom>
        </p:spPr>
      </p:pic>
      <p:sp>
        <p:nvSpPr>
          <p:cNvPr id="3" name="TextBox 2"/>
          <p:cNvSpPr txBox="1"/>
          <p:nvPr/>
        </p:nvSpPr>
        <p:spPr>
          <a:xfrm>
            <a:off x="599090" y="1797269"/>
            <a:ext cx="2669627" cy="1200329"/>
          </a:xfrm>
          <a:prstGeom prst="rect">
            <a:avLst/>
          </a:prstGeom>
          <a:noFill/>
        </p:spPr>
        <p:txBody>
          <a:bodyPr wrap="square" rtlCol="0">
            <a:spAutoFit/>
          </a:bodyPr>
          <a:lstStyle/>
          <a:p>
            <a:r>
              <a:rPr lang="en-US" dirty="0"/>
              <a:t>Inside of power supply</a:t>
            </a:r>
          </a:p>
          <a:p>
            <a:endParaRPr lang="en-US" dirty="0"/>
          </a:p>
          <a:p>
            <a:r>
              <a:rPr lang="en-US" b="1" i="1" dirty="0"/>
              <a:t>Make sure to use fuse on the AC input for safety!!!</a:t>
            </a:r>
          </a:p>
        </p:txBody>
      </p:sp>
      <p:sp>
        <p:nvSpPr>
          <p:cNvPr id="5" name="TextBox 4"/>
          <p:cNvSpPr txBox="1"/>
          <p:nvPr/>
        </p:nvSpPr>
        <p:spPr>
          <a:xfrm>
            <a:off x="6674070" y="830316"/>
            <a:ext cx="2089226" cy="369332"/>
          </a:xfrm>
          <a:prstGeom prst="rect">
            <a:avLst/>
          </a:prstGeom>
          <a:noFill/>
        </p:spPr>
        <p:txBody>
          <a:bodyPr wrap="none" rtlCol="0">
            <a:spAutoFit/>
          </a:bodyPr>
          <a:lstStyle/>
          <a:p>
            <a:r>
              <a:rPr lang="en-US" b="1" dirty="0">
                <a:solidFill>
                  <a:srgbClr val="FFFF00"/>
                </a:solidFill>
              </a:rPr>
              <a:t>Outlet includes fuse</a:t>
            </a:r>
          </a:p>
        </p:txBody>
      </p:sp>
      <p:cxnSp>
        <p:nvCxnSpPr>
          <p:cNvPr id="7" name="Straight Arrow Connector 6"/>
          <p:cNvCxnSpPr/>
          <p:nvPr/>
        </p:nvCxnSpPr>
        <p:spPr>
          <a:xfrm flipH="1">
            <a:off x="5822731" y="1019503"/>
            <a:ext cx="840828" cy="107205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9807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3214" y="2543504"/>
            <a:ext cx="3941335" cy="584775"/>
          </a:xfrm>
          <a:prstGeom prst="rect">
            <a:avLst/>
          </a:prstGeom>
          <a:noFill/>
        </p:spPr>
        <p:txBody>
          <a:bodyPr wrap="none" rtlCol="0">
            <a:spAutoFit/>
          </a:bodyPr>
          <a:lstStyle/>
          <a:p>
            <a:r>
              <a:rPr lang="en-US" sz="3200"/>
              <a:t>Cabling considerations</a:t>
            </a:r>
          </a:p>
        </p:txBody>
      </p:sp>
    </p:spTree>
    <p:extLst>
      <p:ext uri="{BB962C8B-B14F-4D97-AF65-F5344CB8AC3E}">
        <p14:creationId xmlns:p14="http://schemas.microsoft.com/office/powerpoint/2010/main" val="1869934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32534" r="18400"/>
          <a:stretch/>
        </p:blipFill>
        <p:spPr>
          <a:xfrm rot="5400000">
            <a:off x="3434182" y="2781199"/>
            <a:ext cx="2624328" cy="4011371"/>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7733" r="23334"/>
          <a:stretch/>
        </p:blipFill>
        <p:spPr>
          <a:xfrm rot="5400000">
            <a:off x="8285226" y="2192274"/>
            <a:ext cx="2670048" cy="51435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8056" y="0"/>
            <a:ext cx="4123944" cy="3092958"/>
          </a:xfrm>
          <a:prstGeom prst="rect">
            <a:avLst/>
          </a:prstGeom>
        </p:spPr>
      </p:pic>
      <p:sp>
        <p:nvSpPr>
          <p:cNvPr id="11" name="TextBox 10"/>
          <p:cNvSpPr txBox="1"/>
          <p:nvPr/>
        </p:nvSpPr>
        <p:spPr>
          <a:xfrm>
            <a:off x="310897" y="283464"/>
            <a:ext cx="5969508" cy="2862322"/>
          </a:xfrm>
          <a:prstGeom prst="rect">
            <a:avLst/>
          </a:prstGeom>
          <a:noFill/>
        </p:spPr>
        <p:txBody>
          <a:bodyPr wrap="square" rtlCol="0">
            <a:spAutoFit/>
          </a:bodyPr>
          <a:lstStyle/>
          <a:p>
            <a:r>
              <a:rPr lang="en-US" dirty="0"/>
              <a:t>MIL-SPEC Amphenol 16-pin connector for supplying 12V power to shim amplifiers (through filter panel).  Note that these connectors have a ferrous washer to make the bayonet connection mechanism work.  Minor issue inside the scanner room.</a:t>
            </a:r>
          </a:p>
          <a:p>
            <a:endParaRPr lang="en-US" dirty="0"/>
          </a:p>
          <a:p>
            <a:r>
              <a:rPr lang="en-US" dirty="0"/>
              <a:t>Suggested pinout:</a:t>
            </a:r>
          </a:p>
          <a:p>
            <a:r>
              <a:rPr lang="en-US" dirty="0"/>
              <a:t>Pins A-E:  +12V</a:t>
            </a:r>
          </a:p>
          <a:p>
            <a:r>
              <a:rPr lang="en-US" dirty="0"/>
              <a:t>Pins M, S, R, P, N: Ground/return path</a:t>
            </a:r>
          </a:p>
          <a:p>
            <a:r>
              <a:rPr lang="en-US" dirty="0"/>
              <a:t>Pins L, K, J, H, G, F:  Reserve/unused</a:t>
            </a:r>
          </a:p>
        </p:txBody>
      </p:sp>
    </p:spTree>
    <p:extLst>
      <p:ext uri="{BB962C8B-B14F-4D97-AF65-F5344CB8AC3E}">
        <p14:creationId xmlns:p14="http://schemas.microsoft.com/office/powerpoint/2010/main" val="2129992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1511" t="-3472" r="4944" b="9072"/>
          <a:stretch/>
        </p:blipFill>
        <p:spPr>
          <a:xfrm rot="5400000">
            <a:off x="516116" y="3685710"/>
            <a:ext cx="3150871" cy="2670215"/>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8534" t="1284" r="23067" b="6273"/>
          <a:stretch/>
        </p:blipFill>
        <p:spPr>
          <a:xfrm rot="5400000">
            <a:off x="4194666" y="3537395"/>
            <a:ext cx="3081962" cy="3658950"/>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9467" r="10400"/>
          <a:stretch/>
        </p:blipFill>
        <p:spPr>
          <a:xfrm rot="5400000">
            <a:off x="4385486" y="-334692"/>
            <a:ext cx="2700322" cy="4039710"/>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21156" t="10232" r="5112"/>
          <a:stretch/>
        </p:blipFill>
        <p:spPr>
          <a:xfrm rot="5400000">
            <a:off x="8376747" y="3472007"/>
            <a:ext cx="3392424" cy="3097623"/>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45882" y="198120"/>
            <a:ext cx="3965448" cy="2974086"/>
          </a:xfrm>
          <a:prstGeom prst="rect">
            <a:avLst/>
          </a:prstGeom>
        </p:spPr>
      </p:pic>
      <p:sp>
        <p:nvSpPr>
          <p:cNvPr id="7" name="TextBox 6"/>
          <p:cNvSpPr txBox="1"/>
          <p:nvPr/>
        </p:nvSpPr>
        <p:spPr>
          <a:xfrm>
            <a:off x="310897" y="283464"/>
            <a:ext cx="3214515" cy="2554545"/>
          </a:xfrm>
          <a:prstGeom prst="rect">
            <a:avLst/>
          </a:prstGeom>
          <a:noFill/>
        </p:spPr>
        <p:txBody>
          <a:bodyPr wrap="square" rtlCol="0">
            <a:spAutoFit/>
          </a:bodyPr>
          <a:lstStyle/>
          <a:p>
            <a:r>
              <a:rPr lang="en-US" sz="1600" dirty="0"/>
              <a:t>ODU cable for shim channels.  Adjacent pins are connected to one twisted pair inside cable.  Each shim channel requires a separate return path.</a:t>
            </a:r>
          </a:p>
          <a:p>
            <a:endParaRPr lang="en-US" sz="1600" dirty="0"/>
          </a:p>
          <a:p>
            <a:r>
              <a:rPr lang="en-US" sz="1600" dirty="0"/>
              <a:t>ODU does not provide enclosure for the receptacle so you need to build your own from a box and a gray Hubble cable gland for strain relief</a:t>
            </a:r>
          </a:p>
        </p:txBody>
      </p:sp>
    </p:spTree>
    <p:extLst>
      <p:ext uri="{BB962C8B-B14F-4D97-AF65-F5344CB8AC3E}">
        <p14:creationId xmlns:p14="http://schemas.microsoft.com/office/powerpoint/2010/main" val="224257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798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6345" y="676656"/>
            <a:ext cx="9208008" cy="3693319"/>
          </a:xfrm>
          <a:prstGeom prst="rect">
            <a:avLst/>
          </a:prstGeom>
          <a:noFill/>
        </p:spPr>
        <p:txBody>
          <a:bodyPr wrap="square" rtlCol="0">
            <a:spAutoFit/>
          </a:bodyPr>
          <a:lstStyle/>
          <a:p>
            <a:r>
              <a:rPr lang="en-US" dirty="0"/>
              <a:t>Notes on ODU cables:</a:t>
            </a:r>
          </a:p>
          <a:p>
            <a:endParaRPr lang="en-US" dirty="0"/>
          </a:p>
          <a:p>
            <a:r>
              <a:rPr lang="en-US" dirty="0"/>
              <a:t>Three blocks each with 14 pins = 42 pins total for 21 shim channels.</a:t>
            </a:r>
          </a:p>
          <a:p>
            <a:endParaRPr lang="en-US" dirty="0"/>
          </a:p>
          <a:p>
            <a:r>
              <a:rPr lang="en-US" dirty="0"/>
              <a:t>Each shim channel requires a separate return path.  DO NOT CONNECT SHIM CHANNEL RETURN PATHS INTO A COMMON GROUND INSIDE THE SHIM COIL OR INSIDE THE SHIM AMPLIFIER ENCLOSURE.</a:t>
            </a:r>
          </a:p>
          <a:p>
            <a:endParaRPr lang="en-US" dirty="0"/>
          </a:p>
          <a:p>
            <a:r>
              <a:rPr lang="en-US" dirty="0"/>
              <a:t>NOTE: 90-pin versions of this connector are also available from ODU.  You can change the inserts to use thinner insulating bodies that have higher pin density.  The ODU connector blocks are easily changeable.  </a:t>
            </a:r>
          </a:p>
          <a:p>
            <a:endParaRPr lang="en-US" dirty="0"/>
          </a:p>
          <a:p>
            <a:endParaRPr lang="en-US" dirty="0"/>
          </a:p>
        </p:txBody>
      </p:sp>
    </p:spTree>
    <p:extLst>
      <p:ext uri="{BB962C8B-B14F-4D97-AF65-F5344CB8AC3E}">
        <p14:creationId xmlns:p14="http://schemas.microsoft.com/office/powerpoint/2010/main" val="2665735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26676" y="2617075"/>
            <a:ext cx="5709063" cy="584775"/>
          </a:xfrm>
          <a:prstGeom prst="rect">
            <a:avLst/>
          </a:prstGeom>
          <a:noFill/>
        </p:spPr>
        <p:txBody>
          <a:bodyPr wrap="none" rtlCol="0">
            <a:spAutoFit/>
          </a:bodyPr>
          <a:lstStyle/>
          <a:p>
            <a:r>
              <a:rPr lang="en-US" sz="3200" b="1" dirty="0"/>
              <a:t>Teensy </a:t>
            </a:r>
            <a:r>
              <a:rPr lang="en-US" sz="3200" b="1"/>
              <a:t>Arduino control software</a:t>
            </a:r>
          </a:p>
        </p:txBody>
      </p:sp>
    </p:spTree>
    <p:extLst>
      <p:ext uri="{BB962C8B-B14F-4D97-AF65-F5344CB8AC3E}">
        <p14:creationId xmlns:p14="http://schemas.microsoft.com/office/powerpoint/2010/main" val="143452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5531" y="349823"/>
            <a:ext cx="5574347" cy="923330"/>
          </a:xfrm>
          <a:prstGeom prst="rect">
            <a:avLst/>
          </a:prstGeom>
          <a:noFill/>
        </p:spPr>
        <p:txBody>
          <a:bodyPr wrap="none" rtlCol="0">
            <a:spAutoFit/>
          </a:bodyPr>
          <a:lstStyle/>
          <a:p>
            <a:r>
              <a:rPr lang="en-US" i="1" dirty="0"/>
              <a:t>Teensy Arduino control software: </a:t>
            </a:r>
            <a:r>
              <a:rPr lang="en-US" i="1" dirty="0" err="1"/>
              <a:t>runCRev</a:t>
            </a:r>
            <a:endParaRPr lang="en-US" i="1" dirty="0"/>
          </a:p>
          <a:p>
            <a:r>
              <a:rPr lang="en-US" i="1" dirty="0"/>
              <a:t>In Arduino software, choose: Tools </a:t>
            </a:r>
            <a:r>
              <a:rPr lang="en-US" i="1" dirty="0">
                <a:sym typeface="Wingdings"/>
              </a:rPr>
              <a:t> Board  Teensy 3.5</a:t>
            </a:r>
          </a:p>
          <a:p>
            <a:r>
              <a:rPr lang="en-US" i="1" dirty="0">
                <a:sym typeface="Wingdings"/>
              </a:rPr>
              <a:t>Then Tools  Port  Teensy port</a:t>
            </a:r>
            <a:endParaRPr lang="en-US" i="1" dirty="0"/>
          </a:p>
        </p:txBody>
      </p:sp>
      <p:pic>
        <p:nvPicPr>
          <p:cNvPr id="4" name="Picture 3"/>
          <p:cNvPicPr>
            <a:picLocks noChangeAspect="1"/>
          </p:cNvPicPr>
          <p:nvPr/>
        </p:nvPicPr>
        <p:blipFill>
          <a:blip r:embed="rId2"/>
          <a:stretch>
            <a:fillRect/>
          </a:stretch>
        </p:blipFill>
        <p:spPr>
          <a:xfrm>
            <a:off x="0" y="3965344"/>
            <a:ext cx="12192000" cy="1342152"/>
          </a:xfrm>
          <a:prstGeom prst="rect">
            <a:avLst/>
          </a:prstGeom>
        </p:spPr>
      </p:pic>
      <p:sp>
        <p:nvSpPr>
          <p:cNvPr id="5" name="TextBox 4"/>
          <p:cNvSpPr txBox="1"/>
          <p:nvPr/>
        </p:nvSpPr>
        <p:spPr>
          <a:xfrm>
            <a:off x="185531" y="1587893"/>
            <a:ext cx="5688865" cy="369332"/>
          </a:xfrm>
          <a:prstGeom prst="rect">
            <a:avLst/>
          </a:prstGeom>
          <a:noFill/>
        </p:spPr>
        <p:txBody>
          <a:bodyPr wrap="none" rtlCol="0">
            <a:spAutoFit/>
          </a:bodyPr>
          <a:lstStyle/>
          <a:p>
            <a:r>
              <a:rPr lang="en-US" i="1" dirty="0"/>
              <a:t>This is where you set the output current in the </a:t>
            </a:r>
            <a:r>
              <a:rPr lang="en-US" i="1" dirty="0" err="1"/>
              <a:t>runCRev</a:t>
            </a:r>
            <a:r>
              <a:rPr lang="en-US" i="1" dirty="0"/>
              <a:t> file:</a:t>
            </a:r>
          </a:p>
        </p:txBody>
      </p:sp>
      <p:sp>
        <p:nvSpPr>
          <p:cNvPr id="6" name="TextBox 5"/>
          <p:cNvSpPr txBox="1"/>
          <p:nvPr/>
        </p:nvSpPr>
        <p:spPr>
          <a:xfrm>
            <a:off x="423369" y="2077686"/>
            <a:ext cx="2898786" cy="923330"/>
          </a:xfrm>
          <a:prstGeom prst="rect">
            <a:avLst/>
          </a:prstGeom>
          <a:noFill/>
        </p:spPr>
        <p:txBody>
          <a:bodyPr wrap="square" rtlCol="0">
            <a:spAutoFit/>
          </a:bodyPr>
          <a:lstStyle/>
          <a:p>
            <a:pPr algn="ctr"/>
            <a:r>
              <a:rPr lang="en-US" i="1" dirty="0">
                <a:solidFill>
                  <a:srgbClr val="0070C0"/>
                </a:solidFill>
              </a:rPr>
              <a:t>Number of “slices” to update through (for </a:t>
            </a:r>
            <a:r>
              <a:rPr lang="en-US" i="1">
                <a:solidFill>
                  <a:srgbClr val="0070C0"/>
                </a:solidFill>
              </a:rPr>
              <a:t>optional dynamic shimming)</a:t>
            </a:r>
            <a:endParaRPr lang="en-US" i="1" dirty="0">
              <a:solidFill>
                <a:srgbClr val="0070C0"/>
              </a:solidFill>
            </a:endParaRPr>
          </a:p>
        </p:txBody>
      </p:sp>
      <p:cxnSp>
        <p:nvCxnSpPr>
          <p:cNvPr id="8" name="Straight Arrow Connector 7"/>
          <p:cNvCxnSpPr/>
          <p:nvPr/>
        </p:nvCxnSpPr>
        <p:spPr>
          <a:xfrm flipH="1">
            <a:off x="1503484" y="3010644"/>
            <a:ext cx="369278" cy="9547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76246" y="2300858"/>
            <a:ext cx="2178709" cy="923330"/>
          </a:xfrm>
          <a:prstGeom prst="rect">
            <a:avLst/>
          </a:prstGeom>
          <a:noFill/>
        </p:spPr>
        <p:txBody>
          <a:bodyPr wrap="square" rtlCol="0">
            <a:spAutoFit/>
          </a:bodyPr>
          <a:lstStyle/>
          <a:p>
            <a:pPr algn="ctr"/>
            <a:r>
              <a:rPr lang="en-US" i="1" dirty="0">
                <a:solidFill>
                  <a:srgbClr val="0070C0"/>
                </a:solidFill>
              </a:rPr>
              <a:t>Number of shim channels (columns).  Can go up to 64ch.</a:t>
            </a:r>
          </a:p>
        </p:txBody>
      </p:sp>
      <p:cxnSp>
        <p:nvCxnSpPr>
          <p:cNvPr id="11" name="Straight Arrow Connector 10"/>
          <p:cNvCxnSpPr/>
          <p:nvPr/>
        </p:nvCxnSpPr>
        <p:spPr>
          <a:xfrm flipH="1">
            <a:off x="2293737" y="3290400"/>
            <a:ext cx="1400509" cy="82072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05608" y="5906021"/>
            <a:ext cx="911019" cy="369332"/>
          </a:xfrm>
          <a:prstGeom prst="rect">
            <a:avLst/>
          </a:prstGeom>
          <a:noFill/>
        </p:spPr>
        <p:txBody>
          <a:bodyPr wrap="none" rtlCol="0">
            <a:spAutoFit/>
          </a:bodyPr>
          <a:lstStyle/>
          <a:p>
            <a:r>
              <a:rPr lang="en-US" i="1" dirty="0">
                <a:solidFill>
                  <a:srgbClr val="0070C0"/>
                </a:solidFill>
              </a:rPr>
              <a:t>Board 0</a:t>
            </a:r>
          </a:p>
        </p:txBody>
      </p:sp>
      <p:sp>
        <p:nvSpPr>
          <p:cNvPr id="15" name="TextBox 14"/>
          <p:cNvSpPr txBox="1"/>
          <p:nvPr/>
        </p:nvSpPr>
        <p:spPr>
          <a:xfrm>
            <a:off x="4115221" y="3869712"/>
            <a:ext cx="4976025" cy="646331"/>
          </a:xfrm>
          <a:prstGeom prst="rect">
            <a:avLst/>
          </a:prstGeom>
          <a:noFill/>
        </p:spPr>
        <p:txBody>
          <a:bodyPr wrap="square" rtlCol="0">
            <a:spAutoFit/>
          </a:bodyPr>
          <a:lstStyle/>
          <a:p>
            <a:pPr algn="ctr"/>
            <a:r>
              <a:rPr lang="en-US" i="1" dirty="0">
                <a:solidFill>
                  <a:srgbClr val="0070C0"/>
                </a:solidFill>
              </a:rPr>
              <a:t>Array of currents in each channel (columns) for each slice/trigger (rows)</a:t>
            </a:r>
          </a:p>
        </p:txBody>
      </p:sp>
      <p:sp>
        <p:nvSpPr>
          <p:cNvPr id="17" name="Left Brace 16"/>
          <p:cNvSpPr/>
          <p:nvPr/>
        </p:nvSpPr>
        <p:spPr>
          <a:xfrm rot="16200000">
            <a:off x="1026671" y="4222623"/>
            <a:ext cx="672662" cy="2634275"/>
          </a:xfrm>
          <a:prstGeom prst="leftBrace">
            <a:avLst>
              <a:gd name="adj1" fmla="val 33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3636807" y="5900458"/>
            <a:ext cx="914033" cy="369332"/>
          </a:xfrm>
          <a:prstGeom prst="rect">
            <a:avLst/>
          </a:prstGeom>
          <a:noFill/>
        </p:spPr>
        <p:txBody>
          <a:bodyPr wrap="none" rtlCol="0">
            <a:spAutoFit/>
          </a:bodyPr>
          <a:lstStyle/>
          <a:p>
            <a:r>
              <a:rPr lang="en-US" i="1" dirty="0">
                <a:solidFill>
                  <a:srgbClr val="0070C0"/>
                </a:solidFill>
              </a:rPr>
              <a:t>Board 1</a:t>
            </a:r>
          </a:p>
        </p:txBody>
      </p:sp>
      <p:sp>
        <p:nvSpPr>
          <p:cNvPr id="19" name="Left Brace 18"/>
          <p:cNvSpPr/>
          <p:nvPr/>
        </p:nvSpPr>
        <p:spPr>
          <a:xfrm rot="16200000">
            <a:off x="3726340" y="4217060"/>
            <a:ext cx="672662" cy="2634275"/>
          </a:xfrm>
          <a:prstGeom prst="leftBrace">
            <a:avLst>
              <a:gd name="adj1" fmla="val 33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6301181" y="5893578"/>
            <a:ext cx="914033" cy="369332"/>
          </a:xfrm>
          <a:prstGeom prst="rect">
            <a:avLst/>
          </a:prstGeom>
          <a:noFill/>
        </p:spPr>
        <p:txBody>
          <a:bodyPr wrap="none" rtlCol="0">
            <a:spAutoFit/>
          </a:bodyPr>
          <a:lstStyle/>
          <a:p>
            <a:r>
              <a:rPr lang="en-US" i="1" dirty="0">
                <a:solidFill>
                  <a:srgbClr val="0070C0"/>
                </a:solidFill>
              </a:rPr>
              <a:t>Board 2</a:t>
            </a:r>
          </a:p>
        </p:txBody>
      </p:sp>
      <p:sp>
        <p:nvSpPr>
          <p:cNvPr id="21" name="Left Brace 20"/>
          <p:cNvSpPr/>
          <p:nvPr/>
        </p:nvSpPr>
        <p:spPr>
          <a:xfrm rot="16200000">
            <a:off x="6422246" y="4236211"/>
            <a:ext cx="672662" cy="2634275"/>
          </a:xfrm>
          <a:prstGeom prst="leftBrace">
            <a:avLst>
              <a:gd name="adj1" fmla="val 33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p:cNvSpPr txBox="1"/>
          <p:nvPr/>
        </p:nvSpPr>
        <p:spPr>
          <a:xfrm>
            <a:off x="9032379" y="5867549"/>
            <a:ext cx="914033" cy="369332"/>
          </a:xfrm>
          <a:prstGeom prst="rect">
            <a:avLst/>
          </a:prstGeom>
          <a:noFill/>
        </p:spPr>
        <p:txBody>
          <a:bodyPr wrap="none" rtlCol="0">
            <a:spAutoFit/>
          </a:bodyPr>
          <a:lstStyle/>
          <a:p>
            <a:r>
              <a:rPr lang="en-US" i="1" dirty="0">
                <a:solidFill>
                  <a:srgbClr val="0070C0"/>
                </a:solidFill>
              </a:rPr>
              <a:t>Board 3</a:t>
            </a:r>
          </a:p>
        </p:txBody>
      </p:sp>
      <p:sp>
        <p:nvSpPr>
          <p:cNvPr id="23" name="Left Brace 22"/>
          <p:cNvSpPr/>
          <p:nvPr/>
        </p:nvSpPr>
        <p:spPr>
          <a:xfrm rot="16200000">
            <a:off x="9100893" y="4236210"/>
            <a:ext cx="672662" cy="2634275"/>
          </a:xfrm>
          <a:prstGeom prst="leftBrace">
            <a:avLst>
              <a:gd name="adj1" fmla="val 33333"/>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30423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29351327"/>
              </p:ext>
            </p:extLst>
          </p:nvPr>
        </p:nvGraphicFramePr>
        <p:xfrm>
          <a:off x="175768" y="91778"/>
          <a:ext cx="11427970" cy="11825224"/>
        </p:xfrm>
        <a:graphic>
          <a:graphicData uri="http://schemas.openxmlformats.org/drawingml/2006/table">
            <a:tbl>
              <a:tblPr firstRow="1" bandRow="1">
                <a:tableStyleId>{5C22544A-7EE6-4342-B048-85BDC9FD1C3A}</a:tableStyleId>
              </a:tblPr>
              <a:tblGrid>
                <a:gridCol w="1022096">
                  <a:extLst>
                    <a:ext uri="{9D8B030D-6E8A-4147-A177-3AD203B41FA5}">
                      <a16:colId xmlns:a16="http://schemas.microsoft.com/office/drawing/2014/main" val="20000"/>
                    </a:ext>
                  </a:extLst>
                </a:gridCol>
                <a:gridCol w="2302081">
                  <a:extLst>
                    <a:ext uri="{9D8B030D-6E8A-4147-A177-3AD203B41FA5}">
                      <a16:colId xmlns:a16="http://schemas.microsoft.com/office/drawing/2014/main" val="20001"/>
                    </a:ext>
                  </a:extLst>
                </a:gridCol>
                <a:gridCol w="861743">
                  <a:extLst>
                    <a:ext uri="{9D8B030D-6E8A-4147-A177-3AD203B41FA5}">
                      <a16:colId xmlns:a16="http://schemas.microsoft.com/office/drawing/2014/main" val="20002"/>
                    </a:ext>
                  </a:extLst>
                </a:gridCol>
                <a:gridCol w="3154680">
                  <a:extLst>
                    <a:ext uri="{9D8B030D-6E8A-4147-A177-3AD203B41FA5}">
                      <a16:colId xmlns:a16="http://schemas.microsoft.com/office/drawing/2014/main" val="20003"/>
                    </a:ext>
                  </a:extLst>
                </a:gridCol>
                <a:gridCol w="521208">
                  <a:extLst>
                    <a:ext uri="{9D8B030D-6E8A-4147-A177-3AD203B41FA5}">
                      <a16:colId xmlns:a16="http://schemas.microsoft.com/office/drawing/2014/main" val="20004"/>
                    </a:ext>
                  </a:extLst>
                </a:gridCol>
                <a:gridCol w="3566162">
                  <a:extLst>
                    <a:ext uri="{9D8B030D-6E8A-4147-A177-3AD203B41FA5}">
                      <a16:colId xmlns:a16="http://schemas.microsoft.com/office/drawing/2014/main" val="20005"/>
                    </a:ext>
                  </a:extLst>
                </a:gridCol>
              </a:tblGrid>
              <a:tr h="255694">
                <a:tc>
                  <a:txBody>
                    <a:bodyPr/>
                    <a:lstStyle/>
                    <a:p>
                      <a:r>
                        <a:rPr lang="en-US" sz="1000" dirty="0"/>
                        <a:t>Subsystem</a:t>
                      </a:r>
                    </a:p>
                  </a:txBody>
                  <a:tcPr/>
                </a:tc>
                <a:tc>
                  <a:txBody>
                    <a:bodyPr/>
                    <a:lstStyle/>
                    <a:p>
                      <a:r>
                        <a:rPr lang="en-US" sz="1000" dirty="0"/>
                        <a:t>Part name</a:t>
                      </a:r>
                    </a:p>
                  </a:txBody>
                  <a:tcPr/>
                </a:tc>
                <a:tc>
                  <a:txBody>
                    <a:bodyPr/>
                    <a:lstStyle/>
                    <a:p>
                      <a:r>
                        <a:rPr lang="en-US" sz="1000" dirty="0"/>
                        <a:t>Suggested part number</a:t>
                      </a:r>
                    </a:p>
                  </a:txBody>
                  <a:tcPr/>
                </a:tc>
                <a:tc>
                  <a:txBody>
                    <a:bodyPr/>
                    <a:lstStyle/>
                    <a:p>
                      <a:r>
                        <a:rPr lang="en-US" sz="1000" dirty="0"/>
                        <a:t>Link</a:t>
                      </a:r>
                    </a:p>
                  </a:txBody>
                  <a:tcPr/>
                </a:tc>
                <a:tc>
                  <a:txBody>
                    <a:bodyPr/>
                    <a:lstStyle/>
                    <a:p>
                      <a:r>
                        <a:rPr lang="en-US" sz="1000" dirty="0"/>
                        <a:t>Cost ($ USD)</a:t>
                      </a:r>
                    </a:p>
                  </a:txBody>
                  <a:tcPr/>
                </a:tc>
                <a:tc>
                  <a:txBody>
                    <a:bodyPr/>
                    <a:lstStyle/>
                    <a:p>
                      <a:r>
                        <a:rPr lang="en-US" sz="1000" dirty="0"/>
                        <a:t>Notes</a:t>
                      </a:r>
                    </a:p>
                  </a:txBody>
                  <a:tcPr/>
                </a:tc>
                <a:extLst>
                  <a:ext uri="{0D108BD9-81ED-4DB2-BD59-A6C34878D82A}">
                    <a16:rowId xmlns:a16="http://schemas.microsoft.com/office/drawing/2014/main" val="10000"/>
                  </a:ext>
                </a:extLst>
              </a:tr>
              <a:tr h="222166">
                <a:tc>
                  <a:txBody>
                    <a:bodyPr/>
                    <a:lstStyle/>
                    <a:p>
                      <a:r>
                        <a:rPr lang="en-US" sz="1000" b="0" i="0" kern="1200" dirty="0">
                          <a:solidFill>
                            <a:schemeClr val="dk1"/>
                          </a:solidFill>
                          <a:effectLst/>
                          <a:latin typeface="+mn-lt"/>
                          <a:ea typeface="+mn-ea"/>
                          <a:cs typeface="+mn-cs"/>
                        </a:rPr>
                        <a:t>Option 1:  Linear power supply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kern="1200" dirty="0">
                          <a:solidFill>
                            <a:schemeClr val="dk1"/>
                          </a:solidFill>
                          <a:effectLst/>
                          <a:latin typeface="+mn-lt"/>
                          <a:ea typeface="+mn-ea"/>
                          <a:cs typeface="+mn-cs"/>
                        </a:rPr>
                        <a:t>Tripp Lite PR60 DC Power Supply 60A 120V AC Input to 13.8 DC Output TAA GSA</a:t>
                      </a:r>
                    </a:p>
                    <a:p>
                      <a:endParaRPr lang="en-US" sz="1000" b="0" i="0" kern="1200" dirty="0">
                        <a:solidFill>
                          <a:schemeClr val="dk1"/>
                        </a:solidFill>
                        <a:effectLst/>
                        <a:latin typeface="+mn-lt"/>
                        <a:ea typeface="+mn-ea"/>
                        <a:cs typeface="+mn-cs"/>
                      </a:endParaRPr>
                    </a:p>
                  </a:txBody>
                  <a:tcPr/>
                </a:tc>
                <a:tc>
                  <a:txBody>
                    <a:bodyPr/>
                    <a:lstStyle/>
                    <a:p>
                      <a:r>
                        <a:rPr lang="en-US" sz="1000" b="0" i="0" kern="1200" dirty="0">
                          <a:solidFill>
                            <a:schemeClr val="dk1"/>
                          </a:solidFill>
                          <a:effectLst/>
                          <a:latin typeface="+mn-lt"/>
                          <a:ea typeface="+mn-ea"/>
                          <a:cs typeface="+mn-cs"/>
                        </a:rPr>
                        <a:t>PR60</a:t>
                      </a:r>
                      <a:endParaRPr lang="en-US" sz="1000" dirty="0"/>
                    </a:p>
                  </a:txBody>
                  <a:tcPr/>
                </a:tc>
                <a:tc>
                  <a:txBody>
                    <a:bodyPr/>
                    <a:lstStyle/>
                    <a:p>
                      <a:r>
                        <a:rPr lang="en-US" sz="1000" dirty="0">
                          <a:hlinkClick r:id="rId2"/>
                        </a:rPr>
                        <a:t>https://www.alliedelec.com/product/tripp-lite/pr60/70101752/?gclid=Cj0KCQjws7TqBRDgARIsAAHLHP4iqgeWipu5oZA0ZbGap0Tllqs0RZcOtFIktjjRwD2TJ3kcK53_PxUaAqlwEALw_wcB&amp;gclsrc=aw.ds</a:t>
                      </a:r>
                      <a:endParaRPr lang="en-US" sz="1000" dirty="0"/>
                    </a:p>
                  </a:txBody>
                  <a:tcPr/>
                </a:tc>
                <a:tc>
                  <a:txBody>
                    <a:bodyPr/>
                    <a:lstStyle/>
                    <a:p>
                      <a:r>
                        <a:rPr lang="en-US" sz="1000" dirty="0"/>
                        <a:t>340</a:t>
                      </a:r>
                    </a:p>
                  </a:txBody>
                  <a:tcPr/>
                </a:tc>
                <a:tc>
                  <a:txBody>
                    <a:bodyPr/>
                    <a:lstStyle/>
                    <a:p>
                      <a:r>
                        <a:rPr lang="en-US" sz="1000" dirty="0"/>
                        <a:t>Linear supply is the safety bet because you don’t need to worry about filtering out ripple in the switching power supply output</a:t>
                      </a:r>
                    </a:p>
                  </a:txBody>
                  <a:tcPr/>
                </a:tc>
                <a:extLst>
                  <a:ext uri="{0D108BD9-81ED-4DB2-BD59-A6C34878D82A}">
                    <a16:rowId xmlns:a16="http://schemas.microsoft.com/office/drawing/2014/main" val="10001"/>
                  </a:ext>
                </a:extLst>
              </a:tr>
              <a:tr h="749470">
                <a:tc>
                  <a:txBody>
                    <a:bodyPr/>
                    <a:lstStyle/>
                    <a:p>
                      <a:r>
                        <a:rPr lang="en-US" sz="1000" dirty="0"/>
                        <a:t>Option 2: Switching Power supply</a:t>
                      </a:r>
                    </a:p>
                  </a:txBody>
                  <a:tcPr/>
                </a:tc>
                <a:tc>
                  <a:txBody>
                    <a:bodyPr/>
                    <a:lstStyle/>
                    <a:p>
                      <a:r>
                        <a:rPr lang="en-US" sz="1000" dirty="0"/>
                        <a:t>AC/DC</a:t>
                      </a:r>
                      <a:r>
                        <a:rPr lang="en-US" sz="1000" baseline="0" dirty="0"/>
                        <a:t> converter, </a:t>
                      </a:r>
                      <a:r>
                        <a:rPr lang="en-US" sz="1000" b="0" i="0" kern="1200" dirty="0">
                          <a:solidFill>
                            <a:schemeClr val="dk1"/>
                          </a:solidFill>
                          <a:effectLst/>
                          <a:latin typeface="+mn-lt"/>
                          <a:ea typeface="+mn-ea"/>
                          <a:cs typeface="+mn-cs"/>
                        </a:rPr>
                        <a:t>2000W Single Output Power Supply 12 Volts @ 100 Amps</a:t>
                      </a:r>
                    </a:p>
                    <a:p>
                      <a:br>
                        <a:rPr lang="en-US" sz="1000" b="1" i="0" u="none" strike="noStrike" kern="1200" dirty="0">
                          <a:solidFill>
                            <a:schemeClr val="dk1"/>
                          </a:solidFill>
                          <a:effectLst/>
                          <a:latin typeface="+mn-lt"/>
                          <a:ea typeface="+mn-ea"/>
                          <a:cs typeface="+mn-cs"/>
                          <a:hlinkClick r:id="rId3"/>
                        </a:rPr>
                      </a:br>
                      <a:endParaRPr lang="en-US" sz="1000" b="0" i="0" kern="1200" dirty="0">
                        <a:solidFill>
                          <a:schemeClr val="dk1"/>
                        </a:solidFill>
                        <a:effectLst/>
                        <a:latin typeface="+mn-lt"/>
                        <a:ea typeface="+mn-ea"/>
                        <a:cs typeface="+mn-cs"/>
                      </a:endParaRPr>
                    </a:p>
                    <a:p>
                      <a:endParaRPr lang="en-US" sz="1000" dirty="0"/>
                    </a:p>
                  </a:txBody>
                  <a:tcPr/>
                </a:tc>
                <a:tc>
                  <a:txBody>
                    <a:bodyPr/>
                    <a:lstStyle/>
                    <a:p>
                      <a:r>
                        <a:rPr lang="mr-IN" sz="1000" b="1" i="0" kern="1200" dirty="0">
                          <a:solidFill>
                            <a:schemeClr val="dk1"/>
                          </a:solidFill>
                          <a:effectLst/>
                          <a:latin typeface="+mn-lt"/>
                          <a:ea typeface="+mn-ea"/>
                          <a:cs typeface="+mn-cs"/>
                        </a:rPr>
                        <a:t>RSP-2000-12</a:t>
                      </a:r>
                      <a:endParaRPr lang="en-US" sz="1000" dirty="0"/>
                    </a:p>
                  </a:txBody>
                  <a:tcPr/>
                </a:tc>
                <a:tc>
                  <a:txBody>
                    <a:bodyPr/>
                    <a:lstStyle/>
                    <a:p>
                      <a:r>
                        <a:rPr lang="en-US" sz="1000" dirty="0">
                          <a:hlinkClick r:id="rId3"/>
                        </a:rPr>
                        <a:t>https://www.jameco.com/z/RSP-2000-12-MEAN-WELL-2000W-Single-Output-Power-Supply-12-Volts-100-Amps_2152981.html?CID=GOOG&amp;gclid=CjwKCAjwrNjcBRA3EiwAIIOvq4hT5vFfBLhiGqZbjJncPI57JO-Bi-CI3hmqy6vK_Mqv8c29MJvcvRoClx8QAvD_BwE</a:t>
                      </a:r>
                      <a:endParaRPr lang="en-US" sz="1000" dirty="0"/>
                    </a:p>
                    <a:p>
                      <a:endParaRPr lang="en-US" sz="1000" dirty="0"/>
                    </a:p>
                  </a:txBody>
                  <a:tcPr/>
                </a:tc>
                <a:tc>
                  <a:txBody>
                    <a:bodyPr/>
                    <a:lstStyle/>
                    <a:p>
                      <a:r>
                        <a:rPr lang="en-US" sz="1000" dirty="0"/>
                        <a:t>375</a:t>
                      </a:r>
                    </a:p>
                  </a:txBody>
                  <a:tcPr/>
                </a:tc>
                <a:tc>
                  <a:txBody>
                    <a:bodyPr/>
                    <a:lstStyle/>
                    <a:p>
                      <a:r>
                        <a:rPr lang="en-US" sz="1000" dirty="0"/>
                        <a:t>Switching supplies can supply higher currents but you need to be careful about the ripple, which changes with output current level and can show up in the image noise floor.  The noise floor then can change with the power supply current unless careful filtering is used.  </a:t>
                      </a:r>
                    </a:p>
                    <a:p>
                      <a:endParaRPr lang="en-US" sz="1000" dirty="0"/>
                    </a:p>
                    <a:p>
                      <a:r>
                        <a:rPr lang="en-US" sz="1000" dirty="0"/>
                        <a:t>Another good option if you only need 50 amps:</a:t>
                      </a:r>
                      <a:r>
                        <a:rPr lang="en-US" sz="1000" baseline="0" dirty="0"/>
                        <a:t> </a:t>
                      </a:r>
                      <a:r>
                        <a:rPr lang="en-US" sz="1000" baseline="0" dirty="0">
                          <a:hlinkClick r:id="rId4"/>
                        </a:rPr>
                        <a:t>https://www.jameco.com/z/SE-600-12-MEAN-WELL-AC-to-DC-Power-Supply-Single-Output-12-Volt-50-Amp-600-Watt_374011.html</a:t>
                      </a:r>
                      <a:endParaRPr lang="en-US" sz="1000" baseline="0" dirty="0"/>
                    </a:p>
                    <a:p>
                      <a:endParaRPr lang="en-US" sz="1000" dirty="0"/>
                    </a:p>
                  </a:txBody>
                  <a:tcPr/>
                </a:tc>
                <a:extLst>
                  <a:ext uri="{0D108BD9-81ED-4DB2-BD59-A6C34878D82A}">
                    <a16:rowId xmlns:a16="http://schemas.microsoft.com/office/drawing/2014/main" val="10002"/>
                  </a:ext>
                </a:extLst>
              </a:tr>
              <a:tr h="603166">
                <a:tc>
                  <a:txBody>
                    <a:bodyPr/>
                    <a:lstStyle/>
                    <a:p>
                      <a:endParaRPr lang="en-US" sz="1000" dirty="0"/>
                    </a:p>
                  </a:txBody>
                  <a:tcPr/>
                </a:tc>
                <a:tc>
                  <a:txBody>
                    <a:bodyPr/>
                    <a:lstStyle/>
                    <a:p>
                      <a:r>
                        <a:rPr lang="en-US" sz="1000" dirty="0"/>
                        <a:t>Bud Industries</a:t>
                      </a:r>
                      <a:r>
                        <a:rPr lang="en-US" sz="1000" baseline="0" dirty="0"/>
                        <a:t> rack-mount </a:t>
                      </a:r>
                      <a:r>
                        <a:rPr lang="en-US" sz="1000" dirty="0"/>
                        <a:t>Enclosure (13”x17”x3.5”)</a:t>
                      </a:r>
                    </a:p>
                  </a:txBody>
                  <a:tcPr/>
                </a:tc>
                <a:tc>
                  <a:txBody>
                    <a:bodyPr/>
                    <a:lstStyle/>
                    <a:p>
                      <a:r>
                        <a:rPr lang="mr-IN" sz="1000" b="0" i="0" kern="1200" dirty="0">
                          <a:solidFill>
                            <a:schemeClr val="dk1"/>
                          </a:solidFill>
                          <a:effectLst/>
                          <a:latin typeface="+mn-lt"/>
                          <a:ea typeface="+mn-ea"/>
                          <a:cs typeface="+mn-cs"/>
                        </a:rPr>
                        <a:t>563-NHC-14155</a:t>
                      </a:r>
                      <a:endParaRPr lang="en-US" sz="1000" dirty="0"/>
                    </a:p>
                  </a:txBody>
                  <a:tcPr/>
                </a:tc>
                <a:tc>
                  <a:txBody>
                    <a:bodyPr/>
                    <a:lstStyle/>
                    <a:p>
                      <a:r>
                        <a:rPr lang="en-US" sz="1000" dirty="0">
                          <a:hlinkClick r:id="rId5"/>
                        </a:rPr>
                        <a:t>https://www.mouser.com/ProductDetail/Bud-Industries/NHC-14155?qs=%2fha2pyFaduj9zMZIBX%252bDj2IzVART0WEz1YCyw2YIou8%3d</a:t>
                      </a:r>
                      <a:endParaRPr lang="en-US" sz="1000" dirty="0"/>
                    </a:p>
                  </a:txBody>
                  <a:tcPr/>
                </a:tc>
                <a:tc>
                  <a:txBody>
                    <a:bodyPr/>
                    <a:lstStyle/>
                    <a:p>
                      <a:r>
                        <a:rPr lang="en-US" sz="1000" dirty="0"/>
                        <a:t>109</a:t>
                      </a:r>
                    </a:p>
                  </a:txBody>
                  <a:tcPr/>
                </a:tc>
                <a:tc>
                  <a:txBody>
                    <a:bodyPr/>
                    <a:lstStyle/>
                    <a:p>
                      <a:r>
                        <a:rPr lang="en-US" sz="1000" dirty="0"/>
                        <a:t>Meanwell AC/DC</a:t>
                      </a:r>
                      <a:r>
                        <a:rPr lang="en-US" sz="1000" baseline="0" dirty="0"/>
                        <a:t> 12V/100A is a tight fit in this enclosure.</a:t>
                      </a:r>
                      <a:endParaRPr lang="en-US" sz="1000" dirty="0"/>
                    </a:p>
                  </a:txBody>
                  <a:tcPr/>
                </a:tc>
                <a:extLst>
                  <a:ext uri="{0D108BD9-81ED-4DB2-BD59-A6C34878D82A}">
                    <a16:rowId xmlns:a16="http://schemas.microsoft.com/office/drawing/2014/main" val="10003"/>
                  </a:ext>
                </a:extLst>
              </a:tr>
              <a:tr h="292608">
                <a:tc>
                  <a:txBody>
                    <a:bodyPr/>
                    <a:lstStyle/>
                    <a:p>
                      <a:endParaRPr lang="en-US" sz="1000"/>
                    </a:p>
                  </a:txBody>
                  <a:tcPr/>
                </a:tc>
                <a:tc>
                  <a:txBody>
                    <a:bodyPr/>
                    <a:lstStyle/>
                    <a:p>
                      <a:r>
                        <a:rPr lang="en-US" sz="1000" dirty="0"/>
                        <a:t>Simpson</a:t>
                      </a:r>
                      <a:r>
                        <a:rPr lang="en-US" sz="1000" baseline="0" dirty="0"/>
                        <a:t> DC </a:t>
                      </a:r>
                      <a:r>
                        <a:rPr lang="en-US" sz="1000" dirty="0"/>
                        <a:t>Ammeter (0-100A)</a:t>
                      </a:r>
                    </a:p>
                  </a:txBody>
                  <a:tcPr/>
                </a:tc>
                <a:tc>
                  <a:txBody>
                    <a:bodyPr/>
                    <a:lstStyle/>
                    <a:p>
                      <a:r>
                        <a:rPr lang="is-IS" sz="1000" b="1" i="0" kern="1200" dirty="0">
                          <a:solidFill>
                            <a:schemeClr val="dk1"/>
                          </a:solidFill>
                          <a:effectLst/>
                          <a:latin typeface="+mn-lt"/>
                          <a:ea typeface="+mn-ea"/>
                          <a:cs typeface="+mn-cs"/>
                        </a:rPr>
                        <a:t>02740</a:t>
                      </a:r>
                      <a:endParaRPr lang="en-US" sz="1000" dirty="0"/>
                    </a:p>
                  </a:txBody>
                  <a:tcPr/>
                </a:tc>
                <a:tc>
                  <a:txBody>
                    <a:bodyPr/>
                    <a:lstStyle/>
                    <a:p>
                      <a:r>
                        <a:rPr lang="en-US" sz="1000" dirty="0">
                          <a:hlinkClick r:id="rId6"/>
                        </a:rPr>
                        <a:t>https://www.mouser.com/ProductDetail/Simpson-Electric-Company/02740?qs=sGAEpiMZZMtUpMOmSPzkHy4N5Z8yXGvg</a:t>
                      </a:r>
                      <a:endParaRPr lang="en-US" sz="1000" dirty="0"/>
                    </a:p>
                  </a:txBody>
                  <a:tcPr/>
                </a:tc>
                <a:tc>
                  <a:txBody>
                    <a:bodyPr/>
                    <a:lstStyle/>
                    <a:p>
                      <a:r>
                        <a:rPr lang="en-US" sz="1000" dirty="0"/>
                        <a:t>96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 Can also use</a:t>
                      </a:r>
                      <a:r>
                        <a:rPr lang="en-US" sz="1000" baseline="0" dirty="0"/>
                        <a:t> slightly smaller </a:t>
                      </a:r>
                      <a:r>
                        <a:rPr lang="fi-FI" sz="1000" b="0" i="0" kern="1200" dirty="0">
                          <a:solidFill>
                            <a:schemeClr val="dk1"/>
                          </a:solidFill>
                          <a:effectLst/>
                          <a:latin typeface="+mn-lt"/>
                          <a:ea typeface="+mn-ea"/>
                          <a:cs typeface="+mn-cs"/>
                        </a:rPr>
                        <a:t>02540 </a:t>
                      </a:r>
                      <a:r>
                        <a:rPr lang="fi-FI" sz="1000" b="0" i="0" kern="1200" dirty="0" err="1">
                          <a:solidFill>
                            <a:schemeClr val="dk1"/>
                          </a:solidFill>
                          <a:effectLst/>
                          <a:latin typeface="+mn-lt"/>
                          <a:ea typeface="+mn-ea"/>
                          <a:cs typeface="+mn-cs"/>
                        </a:rPr>
                        <a:t>model</a:t>
                      </a:r>
                      <a:r>
                        <a:rPr lang="fi-FI" sz="1000" b="0" i="0" kern="1200" dirty="0">
                          <a:solidFill>
                            <a:schemeClr val="dk1"/>
                          </a:solidFill>
                          <a:effectLst/>
                          <a:latin typeface="+mn-lt"/>
                          <a:ea typeface="+mn-ea"/>
                          <a:cs typeface="+mn-cs"/>
                        </a:rPr>
                        <a:t>.</a:t>
                      </a:r>
                    </a:p>
                    <a:p>
                      <a:endParaRPr lang="en-US" sz="1000" dirty="0"/>
                    </a:p>
                  </a:txBody>
                  <a:tcPr/>
                </a:tc>
                <a:extLst>
                  <a:ext uri="{0D108BD9-81ED-4DB2-BD59-A6C34878D82A}">
                    <a16:rowId xmlns:a16="http://schemas.microsoft.com/office/drawing/2014/main" val="10004"/>
                  </a:ext>
                </a:extLst>
              </a:tr>
              <a:tr h="530352">
                <a:tc>
                  <a:txBody>
                    <a:bodyPr/>
                    <a:lstStyle/>
                    <a:p>
                      <a:endParaRPr lang="en-US" sz="1000"/>
                    </a:p>
                  </a:txBody>
                  <a:tcPr/>
                </a:tc>
                <a:tc>
                  <a:txBody>
                    <a:bodyPr/>
                    <a:lstStyle/>
                    <a:p>
                      <a:r>
                        <a:rPr lang="en-US" sz="1000" dirty="0"/>
                        <a:t>Current shunt,</a:t>
                      </a:r>
                      <a:r>
                        <a:rPr lang="en-US" sz="1000" baseline="0" dirty="0"/>
                        <a:t> </a:t>
                      </a:r>
                      <a:br>
                        <a:rPr lang="en-US" sz="1000" dirty="0"/>
                      </a:br>
                      <a:r>
                        <a:rPr lang="en-US" sz="1000" b="0" i="0" kern="1200" dirty="0">
                          <a:solidFill>
                            <a:schemeClr val="dk1"/>
                          </a:solidFill>
                          <a:effectLst/>
                          <a:latin typeface="+mn-lt"/>
                          <a:ea typeface="+mn-ea"/>
                          <a:cs typeface="+mn-cs"/>
                        </a:rPr>
                        <a:t>Analog Panel Meters SHUNT 100 AMP 50 MV</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1000" b="0" i="0" kern="1200" dirty="0">
                          <a:solidFill>
                            <a:schemeClr val="dk1"/>
                          </a:solidFill>
                          <a:effectLst/>
                          <a:latin typeface="+mn-lt"/>
                          <a:ea typeface="+mn-ea"/>
                          <a:cs typeface="+mn-cs"/>
                        </a:rPr>
                        <a:t>06713</a:t>
                      </a:r>
                    </a:p>
                    <a:p>
                      <a:endParaRPr lang="en-US" sz="1000" dirty="0"/>
                    </a:p>
                  </a:txBody>
                  <a:tcPr/>
                </a:tc>
                <a:tc>
                  <a:txBody>
                    <a:bodyPr/>
                    <a:lstStyle/>
                    <a:p>
                      <a:r>
                        <a:rPr lang="en-US" sz="1000" dirty="0">
                          <a:hlinkClick r:id="rId7"/>
                        </a:rPr>
                        <a:t>https://www.mouser.com/ProductDetail/Simpson-Electric-Company/06713?qs=sGAEpiMZZMtFJx2zDaGuWCGrWWAP9a5liEaW4QXVCq4%3d</a:t>
                      </a:r>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5"/>
                  </a:ext>
                </a:extLst>
              </a:tr>
              <a:tr h="236050">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extLst>
                  <a:ext uri="{0D108BD9-81ED-4DB2-BD59-A6C34878D82A}">
                    <a16:rowId xmlns:a16="http://schemas.microsoft.com/office/drawing/2014/main" val="10006"/>
                  </a:ext>
                </a:extLst>
              </a:tr>
              <a:tr h="223858">
                <a:tc>
                  <a:txBody>
                    <a:bodyPr/>
                    <a:lstStyle/>
                    <a:p>
                      <a:r>
                        <a:rPr lang="en-US" sz="1000" dirty="0"/>
                        <a:t>Linear power supply option</a:t>
                      </a:r>
                    </a:p>
                  </a:txBody>
                  <a:tcPr/>
                </a:tc>
                <a:tc>
                  <a:txBody>
                    <a:bodyPr/>
                    <a:lstStyle/>
                    <a:p>
                      <a:r>
                        <a:rPr lang="en-US" sz="1200" b="0" i="0" kern="1200" dirty="0">
                          <a:solidFill>
                            <a:schemeClr val="dk1"/>
                          </a:solidFill>
                          <a:effectLst/>
                          <a:latin typeface="+mn-lt"/>
                          <a:ea typeface="+mn-ea"/>
                          <a:cs typeface="+mn-cs"/>
                        </a:rPr>
                        <a:t>AC/DC CONVERTER 13.8V 828W</a:t>
                      </a:r>
                      <a:endParaRPr lang="en-US" sz="700" dirty="0"/>
                    </a:p>
                  </a:txBody>
                  <a:tcPr/>
                </a:tc>
                <a:tc>
                  <a:txBody>
                    <a:bodyPr/>
                    <a:lstStyle/>
                    <a:p>
                      <a:r>
                        <a:rPr lang="mr-IN" sz="1100" b="0" i="0" kern="1200" dirty="0">
                          <a:solidFill>
                            <a:schemeClr val="dk1"/>
                          </a:solidFill>
                          <a:effectLst/>
                          <a:latin typeface="+mn-lt"/>
                          <a:ea typeface="+mn-ea"/>
                          <a:cs typeface="+mn-cs"/>
                        </a:rPr>
                        <a:t>TL241-ND</a:t>
                      </a:r>
                      <a:endParaRPr lang="en-US" sz="600" dirty="0"/>
                    </a:p>
                  </a:txBody>
                  <a:tcPr/>
                </a:tc>
                <a:tc>
                  <a:txBody>
                    <a:bodyPr/>
                    <a:lstStyle/>
                    <a:p>
                      <a:r>
                        <a:rPr lang="en-US" sz="1000" dirty="0">
                          <a:hlinkClick r:id="rId8"/>
                        </a:rPr>
                        <a:t>https://www.digikey.com/product-detail/en/tripp-lite/PR60/TL241-ND/251533</a:t>
                      </a:r>
                      <a:endParaRPr lang="en-US" sz="1000" dirty="0"/>
                    </a:p>
                  </a:txBody>
                  <a:tcPr/>
                </a:tc>
                <a:tc>
                  <a:txBody>
                    <a:bodyPr/>
                    <a:lstStyle/>
                    <a:p>
                      <a:endParaRPr lang="en-US" sz="1000" dirty="0"/>
                    </a:p>
                  </a:txBody>
                  <a:tcPr/>
                </a:tc>
                <a:tc>
                  <a:txBody>
                    <a:bodyPr/>
                    <a:lstStyle/>
                    <a:p>
                      <a:r>
                        <a:rPr lang="en-US" sz="1000" dirty="0"/>
                        <a:t>A linear supply is</a:t>
                      </a:r>
                      <a:r>
                        <a:rPr lang="en-US" sz="1000" baseline="0" dirty="0"/>
                        <a:t> an alternative to a switching supply if RF noise is a concern.  The linear supply has “clean” output power so a filter panel might not be required.  Common mode chokes should still be used on the cables running from the linear supply into the magnet room.  If ferrous chokes are used, be careful to keep them outside the magnet room.</a:t>
                      </a:r>
                      <a:endParaRPr lang="en-US" sz="1000" dirty="0"/>
                    </a:p>
                  </a:txBody>
                  <a:tcPr/>
                </a:tc>
                <a:extLst>
                  <a:ext uri="{0D108BD9-81ED-4DB2-BD59-A6C34878D82A}">
                    <a16:rowId xmlns:a16="http://schemas.microsoft.com/office/drawing/2014/main" val="10007"/>
                  </a:ext>
                </a:extLst>
              </a:tr>
              <a:tr h="202522">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8"/>
                  </a:ext>
                </a:extLst>
              </a:tr>
              <a:tr h="227584">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9"/>
                  </a:ext>
                </a:extLst>
              </a:tr>
              <a:tr h="196426">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0"/>
                  </a:ext>
                </a:extLst>
              </a:tr>
              <a:tr h="30073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1"/>
                  </a:ext>
                </a:extLst>
              </a:tr>
              <a:tr h="301752">
                <a:tc>
                  <a:txBody>
                    <a:bodyPr/>
                    <a:lstStyle/>
                    <a:p>
                      <a:r>
                        <a:rPr lang="en-US" sz="1000" dirty="0"/>
                        <a:t>Shim</a:t>
                      </a:r>
                      <a:r>
                        <a:rPr lang="en-US" sz="1000" baseline="0" dirty="0"/>
                        <a:t> amplifiers</a:t>
                      </a:r>
                      <a:endParaRPr lang="en-US" sz="1000" dirty="0"/>
                    </a:p>
                  </a:txBody>
                  <a:tcPr/>
                </a:tc>
                <a:tc>
                  <a:txBody>
                    <a:bodyPr/>
                    <a:lstStyle/>
                    <a:p>
                      <a:r>
                        <a:rPr lang="en-US" sz="1000" dirty="0"/>
                        <a:t>OPA549, </a:t>
                      </a:r>
                      <a:r>
                        <a:rPr lang="en-US" sz="1000" b="0" i="0" kern="1200" dirty="0">
                          <a:solidFill>
                            <a:schemeClr val="dk1"/>
                          </a:solidFill>
                          <a:effectLst/>
                          <a:latin typeface="+mn-lt"/>
                          <a:ea typeface="+mn-ea"/>
                          <a:cs typeface="+mn-cs"/>
                        </a:rPr>
                        <a:t>IC OPAMP POWER 900KHZ TO220-11</a:t>
                      </a:r>
                      <a:endParaRPr lang="en-US" sz="1000" dirty="0"/>
                    </a:p>
                  </a:txBody>
                  <a:tcPr/>
                </a:tc>
                <a:tc>
                  <a:txBody>
                    <a:bodyPr/>
                    <a:lstStyle/>
                    <a:p>
                      <a:r>
                        <a:rPr lang="en-US" sz="1000" b="0" i="0" kern="1200" dirty="0">
                          <a:solidFill>
                            <a:schemeClr val="dk1"/>
                          </a:solidFill>
                          <a:effectLst/>
                          <a:latin typeface="+mn-lt"/>
                          <a:ea typeface="+mn-ea"/>
                          <a:cs typeface="+mn-cs"/>
                        </a:rPr>
                        <a:t>OPA549T-ND</a:t>
                      </a:r>
                      <a:endParaRPr lang="en-US" sz="1000" dirty="0"/>
                    </a:p>
                  </a:txBody>
                  <a:tcPr/>
                </a:tc>
                <a:tc>
                  <a:txBody>
                    <a:bodyPr/>
                    <a:lstStyle/>
                    <a:p>
                      <a:r>
                        <a:rPr lang="en-US" sz="1000" dirty="0">
                          <a:hlinkClick r:id="rId9"/>
                        </a:rPr>
                        <a:t>https://www.digikey.com/product-detail/en/texas-instruments/OPA549T/OPA549T-ND/307860</a:t>
                      </a:r>
                      <a:endParaRPr lang="en-US" sz="1000" dirty="0"/>
                    </a:p>
                  </a:txBody>
                  <a:tcPr/>
                </a:tc>
                <a:tc>
                  <a:txBody>
                    <a:bodyPr/>
                    <a:lstStyle/>
                    <a:p>
                      <a:r>
                        <a:rPr lang="en-US" sz="1000" dirty="0"/>
                        <a:t>23</a:t>
                      </a:r>
                    </a:p>
                  </a:txBody>
                  <a:tcPr/>
                </a:tc>
                <a:tc>
                  <a:txBody>
                    <a:bodyPr/>
                    <a:lstStyle/>
                    <a:p>
                      <a:r>
                        <a:rPr lang="en-US" sz="1000" dirty="0"/>
                        <a:t>Two power op amps needed for each channel (16 per board)</a:t>
                      </a:r>
                    </a:p>
                  </a:txBody>
                  <a:tcPr/>
                </a:tc>
                <a:extLst>
                  <a:ext uri="{0D108BD9-81ED-4DB2-BD59-A6C34878D82A}">
                    <a16:rowId xmlns:a16="http://schemas.microsoft.com/office/drawing/2014/main" val="10012"/>
                  </a:ext>
                </a:extLst>
              </a:tr>
              <a:tr h="338328">
                <a:tc>
                  <a:txBody>
                    <a:bodyPr/>
                    <a:lstStyle/>
                    <a:p>
                      <a:endParaRPr lang="en-US" sz="1000"/>
                    </a:p>
                  </a:txBody>
                  <a:tcPr/>
                </a:tc>
                <a:tc>
                  <a:txBody>
                    <a:bodyPr/>
                    <a:lstStyle/>
                    <a:p>
                      <a:r>
                        <a:rPr lang="en-US" sz="1000" dirty="0"/>
                        <a:t>Power</a:t>
                      </a:r>
                      <a:r>
                        <a:rPr lang="en-US" sz="1000" baseline="0" dirty="0"/>
                        <a:t> connector (10-pin MOLEX)</a:t>
                      </a:r>
                      <a:endParaRPr lang="en-US" sz="1000" dirty="0"/>
                    </a:p>
                  </a:txBody>
                  <a:tcPr/>
                </a:tc>
                <a:tc>
                  <a:txBody>
                    <a:bodyPr/>
                    <a:lstStyle/>
                    <a:p>
                      <a:r>
                        <a:rPr lang="en-US" sz="1000" b="0" i="0" kern="1200" dirty="0">
                          <a:solidFill>
                            <a:schemeClr val="dk1"/>
                          </a:solidFill>
                          <a:effectLst/>
                          <a:latin typeface="+mn-lt"/>
                          <a:ea typeface="+mn-ea"/>
                          <a:cs typeface="+mn-cs"/>
                        </a:rPr>
                        <a:t>WM21355-ND</a:t>
                      </a:r>
                      <a:endParaRPr lang="en-US" sz="1000" dirty="0"/>
                    </a:p>
                  </a:txBody>
                  <a:tcPr/>
                </a:tc>
                <a:tc>
                  <a:txBody>
                    <a:bodyPr/>
                    <a:lstStyle/>
                    <a:p>
                      <a:r>
                        <a:rPr lang="en-US" sz="1000" dirty="0">
                          <a:hlinkClick r:id="rId10"/>
                        </a:rPr>
                        <a:t>https://www.digikey.com/products/en?keywords=WM21355-ND</a:t>
                      </a:r>
                      <a:endParaRPr lang="en-US" sz="1000" dirty="0"/>
                    </a:p>
                    <a:p>
                      <a:endParaRPr lang="en-US" sz="1000" dirty="0"/>
                    </a:p>
                    <a:p>
                      <a:endParaRPr lang="en-US" sz="1000" dirty="0"/>
                    </a:p>
                  </a:txBody>
                  <a:tcPr/>
                </a:tc>
                <a:tc>
                  <a:txBody>
                    <a:bodyPr/>
                    <a:lstStyle/>
                    <a:p>
                      <a:endParaRPr lang="en-US" sz="1000" dirty="0"/>
                    </a:p>
                  </a:txBody>
                  <a:tcPr/>
                </a:tc>
                <a:tc>
                  <a:txBody>
                    <a:bodyPr/>
                    <a:lstStyle/>
                    <a:p>
                      <a:r>
                        <a:rPr lang="en-US" sz="1000" dirty="0"/>
                        <a:t>Mating connector for internal enclosure</a:t>
                      </a:r>
                      <a:r>
                        <a:rPr lang="en-US" sz="1000" baseline="0" dirty="0"/>
                        <a:t> </a:t>
                      </a:r>
                      <a:r>
                        <a:rPr lang="en-US" sz="1000" dirty="0"/>
                        <a:t>cabling:</a:t>
                      </a:r>
                    </a:p>
                    <a:p>
                      <a:r>
                        <a:rPr lang="en-US" sz="1000" dirty="0">
                          <a:hlinkClick r:id="rId11"/>
                        </a:rPr>
                        <a:t>https://www.digikey.com/product-detail/en/molex-llc/39-01-2100/WM3704-ND/61385</a:t>
                      </a:r>
                      <a:endParaRPr lang="en-US" sz="1000" dirty="0"/>
                    </a:p>
                    <a:p>
                      <a:endParaRPr lang="en-US" sz="1000" dirty="0"/>
                    </a:p>
                  </a:txBody>
                  <a:tcPr/>
                </a:tc>
                <a:extLst>
                  <a:ext uri="{0D108BD9-81ED-4DB2-BD59-A6C34878D82A}">
                    <a16:rowId xmlns:a16="http://schemas.microsoft.com/office/drawing/2014/main" val="10013"/>
                  </a:ext>
                </a:extLst>
              </a:tr>
              <a:tr h="370840">
                <a:tc>
                  <a:txBody>
                    <a:bodyPr/>
                    <a:lstStyle/>
                    <a:p>
                      <a:endParaRPr lang="en-US" sz="1000"/>
                    </a:p>
                  </a:txBody>
                  <a:tcPr/>
                </a:tc>
                <a:tc>
                  <a:txBody>
                    <a:bodyPr/>
                    <a:lstStyle/>
                    <a:p>
                      <a:r>
                        <a:rPr lang="en-US" sz="1000" dirty="0"/>
                        <a:t>Output connector (2-pin MOLEX)</a:t>
                      </a:r>
                    </a:p>
                  </a:txBody>
                  <a:tcPr/>
                </a:tc>
                <a:tc>
                  <a:txBody>
                    <a:bodyPr/>
                    <a:lstStyle/>
                    <a:p>
                      <a:r>
                        <a:rPr lang="en-US" sz="1000" b="0" i="0" kern="1200" dirty="0">
                          <a:solidFill>
                            <a:schemeClr val="dk1"/>
                          </a:solidFill>
                          <a:effectLst/>
                          <a:latin typeface="+mn-lt"/>
                          <a:ea typeface="+mn-ea"/>
                          <a:cs typeface="+mn-cs"/>
                        </a:rPr>
                        <a:t>WM21351-ND</a:t>
                      </a:r>
                      <a:endParaRPr lang="en-US" sz="1000" dirty="0"/>
                    </a:p>
                  </a:txBody>
                  <a:tcPr/>
                </a:tc>
                <a:tc>
                  <a:txBody>
                    <a:bodyPr/>
                    <a:lstStyle/>
                    <a:p>
                      <a:r>
                        <a:rPr lang="en-US" sz="1000" dirty="0">
                          <a:hlinkClick r:id="rId12"/>
                        </a:rPr>
                        <a:t>https://www.digikey.com/products/en?keywords=WM21351-ND</a:t>
                      </a:r>
                      <a:endParaRPr lang="en-US" sz="1000" dirty="0"/>
                    </a:p>
                  </a:txBody>
                  <a:tcPr/>
                </a:tc>
                <a:tc>
                  <a:txBody>
                    <a:bodyPr/>
                    <a:lstStyle/>
                    <a:p>
                      <a:endParaRPr lang="en-US" sz="1000" dirty="0"/>
                    </a:p>
                  </a:txBody>
                  <a:tcPr/>
                </a:tc>
                <a:tc>
                  <a:txBody>
                    <a:bodyPr/>
                    <a:lstStyle/>
                    <a:p>
                      <a:r>
                        <a:rPr lang="en-US" sz="1000" dirty="0"/>
                        <a:t>Mating connector for internal enclosure</a:t>
                      </a:r>
                      <a:r>
                        <a:rPr lang="en-US" sz="1000" baseline="0" dirty="0"/>
                        <a:t> cabling:</a:t>
                      </a:r>
                    </a:p>
                    <a:p>
                      <a:r>
                        <a:rPr lang="en-US" sz="1000" dirty="0">
                          <a:hlinkClick r:id="rId13"/>
                        </a:rPr>
                        <a:t>https://www.digikey.com/product-detail/en/molex-llc/39-01-2020/WM3700-ND/61315</a:t>
                      </a:r>
                      <a:endParaRPr lang="en-US" sz="1000" dirty="0"/>
                    </a:p>
                    <a:p>
                      <a:endParaRPr lang="en-US" sz="1000" dirty="0"/>
                    </a:p>
                  </a:txBody>
                  <a:tcPr/>
                </a:tc>
                <a:extLst>
                  <a:ext uri="{0D108BD9-81ED-4DB2-BD59-A6C34878D82A}">
                    <a16:rowId xmlns:a16="http://schemas.microsoft.com/office/drawing/2014/main" val="10014"/>
                  </a:ext>
                </a:extLst>
              </a:tr>
              <a:tr h="286850">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5"/>
                  </a:ext>
                </a:extLst>
              </a:tr>
              <a:tr h="370840">
                <a:tc>
                  <a:txBody>
                    <a:bodyPr/>
                    <a:lstStyle/>
                    <a:p>
                      <a:endParaRPr lang="en-US" sz="1000" dirty="0"/>
                    </a:p>
                  </a:txBody>
                  <a:tcPr/>
                </a:tc>
                <a:tc>
                  <a:txBody>
                    <a:bodyPr/>
                    <a:lstStyle/>
                    <a:p>
                      <a:r>
                        <a:rPr lang="en-US" sz="1000" dirty="0"/>
                        <a:t>Pins for Mini-Fit Jr. connectors</a:t>
                      </a:r>
                    </a:p>
                  </a:txBody>
                  <a:tcPr/>
                </a:tc>
                <a:tc>
                  <a:txBody>
                    <a:bodyPr/>
                    <a:lstStyle/>
                    <a:p>
                      <a:r>
                        <a:rPr lang="en-US" sz="1000" b="0" i="0" kern="1200" dirty="0">
                          <a:solidFill>
                            <a:schemeClr val="dk1"/>
                          </a:solidFill>
                          <a:effectLst/>
                          <a:latin typeface="+mn-lt"/>
                          <a:ea typeface="+mn-ea"/>
                          <a:cs typeface="+mn-cs"/>
                        </a:rPr>
                        <a:t>WM2501CT-ND</a:t>
                      </a:r>
                      <a:endParaRPr lang="en-US" sz="1000" dirty="0"/>
                    </a:p>
                  </a:txBody>
                  <a:tcPr/>
                </a:tc>
                <a:tc>
                  <a:txBody>
                    <a:bodyPr/>
                    <a:lstStyle/>
                    <a:p>
                      <a:r>
                        <a:rPr lang="en-US" sz="1000" dirty="0">
                          <a:hlinkClick r:id="rId14"/>
                        </a:rPr>
                        <a:t>https://www.digikey.com/product-detail/en/molex-llc/39-00-0038/WM2501CT-ND/467978</a:t>
                      </a:r>
                      <a:endParaRPr lang="en-US" sz="1000" dirty="0"/>
                    </a:p>
                    <a:p>
                      <a:endParaRPr lang="en-US" sz="1000" dirty="0"/>
                    </a:p>
                  </a:txBody>
                  <a:tcPr/>
                </a:tc>
                <a:tc>
                  <a:txBody>
                    <a:bodyPr/>
                    <a:lstStyle/>
                    <a:p>
                      <a:endParaRPr lang="en-US" sz="1000" dirty="0"/>
                    </a:p>
                  </a:txBody>
                  <a:tcPr/>
                </a:tc>
                <a:tc>
                  <a:txBody>
                    <a:bodyPr/>
                    <a:lstStyle/>
                    <a:p>
                      <a:r>
                        <a:rPr lang="en-US" sz="1000" dirty="0"/>
                        <a:t>Contacts</a:t>
                      </a:r>
                      <a:r>
                        <a:rPr lang="en-US" sz="1000" baseline="0" dirty="0"/>
                        <a:t> for AWG18-24 for Mini-Fit Jr. MOLEX connectors for internal wiring inside amplifier enclosure</a:t>
                      </a:r>
                      <a:endParaRPr lang="en-US" sz="1000" dirty="0"/>
                    </a:p>
                  </a:txBody>
                  <a:tcPr/>
                </a:tc>
                <a:extLst>
                  <a:ext uri="{0D108BD9-81ED-4DB2-BD59-A6C34878D82A}">
                    <a16:rowId xmlns:a16="http://schemas.microsoft.com/office/drawing/2014/main" val="10016"/>
                  </a:ext>
                </a:extLst>
              </a:tr>
              <a:tr h="370840">
                <a:tc>
                  <a:txBody>
                    <a:bodyPr/>
                    <a:lstStyle/>
                    <a:p>
                      <a:endParaRPr lang="en-US" sz="1000" dirty="0"/>
                    </a:p>
                  </a:txBody>
                  <a:tcPr/>
                </a:tc>
                <a:tc>
                  <a:txBody>
                    <a:bodyPr/>
                    <a:lstStyle/>
                    <a:p>
                      <a:r>
                        <a:rPr lang="en-US" sz="1000" dirty="0"/>
                        <a:t>Crimp tool for Mini-Fit</a:t>
                      </a:r>
                      <a:r>
                        <a:rPr lang="en-US" sz="1000" baseline="0" dirty="0"/>
                        <a:t> Jr. MOLEX</a:t>
                      </a:r>
                      <a:endParaRPr lang="en-US" sz="1000" dirty="0"/>
                    </a:p>
                  </a:txBody>
                  <a:tcPr/>
                </a:tc>
                <a:tc>
                  <a:txBody>
                    <a:bodyPr/>
                    <a:lstStyle/>
                    <a:p>
                      <a:r>
                        <a:rPr lang="mr-IN" sz="1000" b="0" i="0" kern="1200" dirty="0">
                          <a:solidFill>
                            <a:schemeClr val="dk1"/>
                          </a:solidFill>
                          <a:effectLst/>
                          <a:latin typeface="+mn-lt"/>
                          <a:ea typeface="+mn-ea"/>
                          <a:cs typeface="+mn-cs"/>
                        </a:rPr>
                        <a:t>63819-0900</a:t>
                      </a:r>
                      <a:endParaRPr lang="en-US" sz="1000" dirty="0"/>
                    </a:p>
                  </a:txBody>
                  <a:tcPr/>
                </a:tc>
                <a:tc>
                  <a:txBody>
                    <a:bodyPr/>
                    <a:lstStyle/>
                    <a:p>
                      <a:r>
                        <a:rPr lang="en-US" sz="1000" dirty="0">
                          <a:hlinkClick r:id="rId15"/>
                        </a:rPr>
                        <a:t>https://www.newark.com/molex/63819-0900/hand-crimp-tool/dp/97M9440?MER=bn_level5_5NP_EngagementRecSingleItem_1</a:t>
                      </a:r>
                      <a:endParaRPr lang="en-US" sz="1000" dirty="0"/>
                    </a:p>
                  </a:txBody>
                  <a:tcPr/>
                </a:tc>
                <a:tc>
                  <a:txBody>
                    <a:bodyPr/>
                    <a:lstStyle/>
                    <a:p>
                      <a:r>
                        <a:rPr lang="en-US" sz="1000" dirty="0"/>
                        <a:t>281</a:t>
                      </a:r>
                    </a:p>
                  </a:txBody>
                  <a:tcPr/>
                </a:tc>
                <a:tc>
                  <a:txBody>
                    <a:bodyPr/>
                    <a:lstStyle/>
                    <a:p>
                      <a:endParaRPr lang="en-US" sz="1000" dirty="0"/>
                    </a:p>
                  </a:txBody>
                  <a:tcPr/>
                </a:tc>
                <a:extLst>
                  <a:ext uri="{0D108BD9-81ED-4DB2-BD59-A6C34878D82A}">
                    <a16:rowId xmlns:a16="http://schemas.microsoft.com/office/drawing/2014/main" val="10017"/>
                  </a:ext>
                </a:extLst>
              </a:tr>
              <a:tr h="306832">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8"/>
                  </a:ext>
                </a:extLst>
              </a:tr>
              <a:tr h="293286">
                <a:tc>
                  <a:txBody>
                    <a:bodyPr/>
                    <a:lstStyle/>
                    <a:p>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9"/>
                  </a:ext>
                </a:extLst>
              </a:tr>
              <a:tr h="19575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20"/>
                  </a:ext>
                </a:extLst>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8491922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47" y="1922389"/>
            <a:ext cx="12192000" cy="3927624"/>
          </a:xfrm>
          <a:prstGeom prst="rect">
            <a:avLst/>
          </a:prstGeom>
        </p:spPr>
      </p:pic>
      <p:sp>
        <p:nvSpPr>
          <p:cNvPr id="4" name="TextBox 3"/>
          <p:cNvSpPr txBox="1"/>
          <p:nvPr/>
        </p:nvSpPr>
        <p:spPr>
          <a:xfrm>
            <a:off x="678884" y="605107"/>
            <a:ext cx="2647378" cy="646331"/>
          </a:xfrm>
          <a:prstGeom prst="rect">
            <a:avLst/>
          </a:prstGeom>
          <a:noFill/>
        </p:spPr>
        <p:txBody>
          <a:bodyPr wrap="square" rtlCol="0">
            <a:spAutoFit/>
          </a:bodyPr>
          <a:lstStyle/>
          <a:p>
            <a:pPr algn="ctr"/>
            <a:r>
              <a:rPr lang="en-US" i="1">
                <a:solidFill>
                  <a:srgbClr val="0070C0"/>
                </a:solidFill>
              </a:rPr>
              <a:t>(1) Click </a:t>
            </a:r>
            <a:r>
              <a:rPr lang="en-US" i="1" dirty="0">
                <a:solidFill>
                  <a:srgbClr val="0070C0"/>
                </a:solidFill>
              </a:rPr>
              <a:t>here </a:t>
            </a:r>
            <a:r>
              <a:rPr lang="en-US" i="1">
                <a:solidFill>
                  <a:srgbClr val="0070C0"/>
                </a:solidFill>
              </a:rPr>
              <a:t>to compile with Teensy connected</a:t>
            </a:r>
            <a:endParaRPr lang="en-US" i="1" dirty="0">
              <a:solidFill>
                <a:srgbClr val="0070C0"/>
              </a:solidFill>
            </a:endParaRPr>
          </a:p>
        </p:txBody>
      </p:sp>
      <p:cxnSp>
        <p:nvCxnSpPr>
          <p:cNvPr id="5" name="Straight Arrow Connector 4"/>
          <p:cNvCxnSpPr>
            <a:stCxn id="4" idx="2"/>
          </p:cNvCxnSpPr>
          <p:nvPr/>
        </p:nvCxnSpPr>
        <p:spPr>
          <a:xfrm flipH="1">
            <a:off x="526484" y="1251438"/>
            <a:ext cx="1476089" cy="90779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8382572" y="317588"/>
            <a:ext cx="2647378" cy="646331"/>
          </a:xfrm>
          <a:prstGeom prst="rect">
            <a:avLst/>
          </a:prstGeom>
          <a:noFill/>
        </p:spPr>
        <p:txBody>
          <a:bodyPr wrap="square" rtlCol="0">
            <a:spAutoFit/>
          </a:bodyPr>
          <a:lstStyle/>
          <a:p>
            <a:pPr algn="ctr"/>
            <a:r>
              <a:rPr lang="en-US" i="1" dirty="0">
                <a:solidFill>
                  <a:srgbClr val="0070C0"/>
                </a:solidFill>
              </a:rPr>
              <a:t>(2) Click here open serial port dialog box</a:t>
            </a:r>
          </a:p>
        </p:txBody>
      </p:sp>
      <p:cxnSp>
        <p:nvCxnSpPr>
          <p:cNvPr id="9" name="Straight Arrow Connector 8"/>
          <p:cNvCxnSpPr/>
          <p:nvPr/>
        </p:nvCxnSpPr>
        <p:spPr>
          <a:xfrm>
            <a:off x="10075985" y="1185095"/>
            <a:ext cx="1907930" cy="104815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141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1291" y="0"/>
            <a:ext cx="8886244" cy="6858000"/>
          </a:xfrm>
          <a:prstGeom prst="rect">
            <a:avLst/>
          </a:prstGeom>
        </p:spPr>
      </p:pic>
      <p:sp>
        <p:nvSpPr>
          <p:cNvPr id="5" name="TextBox 4"/>
          <p:cNvSpPr txBox="1"/>
          <p:nvPr/>
        </p:nvSpPr>
        <p:spPr>
          <a:xfrm>
            <a:off x="8849710" y="2272527"/>
            <a:ext cx="3342290" cy="1477328"/>
          </a:xfrm>
          <a:prstGeom prst="rect">
            <a:avLst/>
          </a:prstGeom>
          <a:noFill/>
        </p:spPr>
        <p:txBody>
          <a:bodyPr wrap="square" rtlCol="0">
            <a:spAutoFit/>
          </a:bodyPr>
          <a:lstStyle/>
          <a:p>
            <a:r>
              <a:rPr lang="en-US" i="1" dirty="0">
                <a:solidFill>
                  <a:srgbClr val="0070C0"/>
                </a:solidFill>
              </a:rPr>
              <a:t>To enable triggering for dynamic shim updating, uncomment this line.  Must connect via fiber optic or BNC to scanner trigger output (“SYNC” on Siemens).</a:t>
            </a:r>
          </a:p>
        </p:txBody>
      </p:sp>
      <p:sp>
        <p:nvSpPr>
          <p:cNvPr id="6" name="Rectangle 5"/>
          <p:cNvSpPr/>
          <p:nvPr/>
        </p:nvSpPr>
        <p:spPr>
          <a:xfrm>
            <a:off x="3421291" y="3962400"/>
            <a:ext cx="8486930" cy="231228"/>
          </a:xfrm>
          <a:prstGeom prst="rect">
            <a:avLst/>
          </a:prstGeom>
          <a:solidFill>
            <a:srgbClr val="FFFF00">
              <a:alpha val="2313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8689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14212" y="0"/>
            <a:ext cx="6850966" cy="6858000"/>
          </a:xfrm>
          <a:prstGeom prst="rect">
            <a:avLst/>
          </a:prstGeom>
        </p:spPr>
      </p:pic>
      <p:sp>
        <p:nvSpPr>
          <p:cNvPr id="6" name="TextBox 5"/>
          <p:cNvSpPr txBox="1"/>
          <p:nvPr/>
        </p:nvSpPr>
        <p:spPr>
          <a:xfrm>
            <a:off x="0" y="128608"/>
            <a:ext cx="5020887" cy="3693319"/>
          </a:xfrm>
          <a:prstGeom prst="rect">
            <a:avLst/>
          </a:prstGeom>
          <a:noFill/>
        </p:spPr>
        <p:txBody>
          <a:bodyPr wrap="square" rtlCol="0">
            <a:spAutoFit/>
          </a:bodyPr>
          <a:lstStyle/>
          <a:p>
            <a:r>
              <a:rPr lang="en-US" b="1" dirty="0">
                <a:solidFill>
                  <a:srgbClr val="7030A0"/>
                </a:solidFill>
              </a:rPr>
              <a:t>Serial port dialog box.  </a:t>
            </a:r>
          </a:p>
          <a:p>
            <a:r>
              <a:rPr lang="en-US" dirty="0">
                <a:solidFill>
                  <a:srgbClr val="7030A0"/>
                </a:solidFill>
              </a:rPr>
              <a:t>These four single-characters commands are how you control the Teensy:</a:t>
            </a:r>
          </a:p>
          <a:p>
            <a:endParaRPr lang="en-US" dirty="0">
              <a:solidFill>
                <a:srgbClr val="7030A0"/>
              </a:solidFill>
            </a:endParaRPr>
          </a:p>
          <a:p>
            <a:r>
              <a:rPr lang="en-US" dirty="0">
                <a:solidFill>
                  <a:srgbClr val="7030A0"/>
                </a:solidFill>
              </a:rPr>
              <a:t>“I” to read out currents on each channel</a:t>
            </a:r>
          </a:p>
          <a:p>
            <a:endParaRPr lang="en-US" dirty="0">
              <a:solidFill>
                <a:srgbClr val="7030A0"/>
              </a:solidFill>
            </a:endParaRPr>
          </a:p>
          <a:p>
            <a:r>
              <a:rPr lang="en-US" dirty="0">
                <a:solidFill>
                  <a:srgbClr val="7030A0"/>
                </a:solidFill>
              </a:rPr>
              <a:t>”C” performs auto-calibration to zero currents on each channel</a:t>
            </a:r>
          </a:p>
          <a:p>
            <a:endParaRPr lang="en-US" dirty="0">
              <a:solidFill>
                <a:srgbClr val="7030A0"/>
              </a:solidFill>
            </a:endParaRPr>
          </a:p>
          <a:p>
            <a:r>
              <a:rPr lang="en-US" dirty="0">
                <a:solidFill>
                  <a:srgbClr val="7030A0"/>
                </a:solidFill>
              </a:rPr>
              <a:t>“Z” zeros all channels</a:t>
            </a:r>
          </a:p>
          <a:p>
            <a:endParaRPr lang="en-US" dirty="0">
              <a:solidFill>
                <a:srgbClr val="7030A0"/>
              </a:solidFill>
            </a:endParaRPr>
          </a:p>
          <a:p>
            <a:r>
              <a:rPr lang="en-US" dirty="0">
                <a:solidFill>
                  <a:srgbClr val="7030A0"/>
                </a:solidFill>
              </a:rPr>
              <a:t>“M” loads the first set of shims and ensures that Arduino is in triggered mode</a:t>
            </a:r>
          </a:p>
        </p:txBody>
      </p:sp>
      <p:sp>
        <p:nvSpPr>
          <p:cNvPr id="8" name="TextBox 7"/>
          <p:cNvSpPr txBox="1"/>
          <p:nvPr/>
        </p:nvSpPr>
        <p:spPr>
          <a:xfrm>
            <a:off x="0" y="3880062"/>
            <a:ext cx="4897821" cy="3046988"/>
          </a:xfrm>
          <a:prstGeom prst="rect">
            <a:avLst/>
          </a:prstGeom>
          <a:noFill/>
        </p:spPr>
        <p:txBody>
          <a:bodyPr wrap="square" rtlCol="0">
            <a:spAutoFit/>
          </a:bodyPr>
          <a:lstStyle/>
          <a:p>
            <a:r>
              <a:rPr lang="en-US" sz="1600" b="1" dirty="0"/>
              <a:t>Outputs: </a:t>
            </a:r>
          </a:p>
          <a:p>
            <a:r>
              <a:rPr lang="en-US" sz="1600" dirty="0"/>
              <a:t>First column is board and channel addresses</a:t>
            </a:r>
          </a:p>
          <a:p>
            <a:endParaRPr lang="en-US" sz="1600" dirty="0"/>
          </a:p>
          <a:p>
            <a:r>
              <a:rPr lang="en-US" sz="1600" dirty="0"/>
              <a:t>Second column is proportional to the input voltage on each channel</a:t>
            </a:r>
          </a:p>
          <a:p>
            <a:endParaRPr lang="en-US" sz="1600" dirty="0"/>
          </a:p>
          <a:p>
            <a:r>
              <a:rPr lang="en-US" sz="1600" dirty="0"/>
              <a:t>Third column is proportional to ADC output which reads currents sense resistor </a:t>
            </a:r>
          </a:p>
          <a:p>
            <a:endParaRPr lang="en-US" sz="1600" dirty="0"/>
          </a:p>
          <a:p>
            <a:r>
              <a:rPr lang="en-US" sz="1600" dirty="0"/>
              <a:t>Don’t worry too much about the absolute value of these numbers.  Just make sure all channels pass auto-calibration step. </a:t>
            </a:r>
          </a:p>
        </p:txBody>
      </p:sp>
      <p:sp>
        <p:nvSpPr>
          <p:cNvPr id="9" name="TextBox 8"/>
          <p:cNvSpPr txBox="1"/>
          <p:nvPr/>
        </p:nvSpPr>
        <p:spPr>
          <a:xfrm>
            <a:off x="7893269" y="2130660"/>
            <a:ext cx="3710152" cy="1477328"/>
          </a:xfrm>
          <a:prstGeom prst="rect">
            <a:avLst/>
          </a:prstGeom>
          <a:noFill/>
        </p:spPr>
        <p:txBody>
          <a:bodyPr wrap="square" rtlCol="0">
            <a:spAutoFit/>
          </a:bodyPr>
          <a:lstStyle/>
          <a:p>
            <a:pPr algn="ctr"/>
            <a:r>
              <a:rPr lang="en-US" i="1" dirty="0">
                <a:solidFill>
                  <a:srgbClr val="0070C0"/>
                </a:solidFill>
              </a:rPr>
              <a:t>Watch out for channels that fail the auto-calibration!  This either means (a) the channel is disconnected, (b) the channel is broken, or (c) the channel is deliberately unused</a:t>
            </a:r>
          </a:p>
        </p:txBody>
      </p:sp>
      <p:cxnSp>
        <p:nvCxnSpPr>
          <p:cNvPr id="10" name="Straight Arrow Connector 9"/>
          <p:cNvCxnSpPr/>
          <p:nvPr/>
        </p:nvCxnSpPr>
        <p:spPr>
          <a:xfrm flipH="1">
            <a:off x="5896303" y="2711669"/>
            <a:ext cx="1996966" cy="3153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6726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0242" y="2488215"/>
            <a:ext cx="10515600" cy="1325563"/>
          </a:xfrm>
        </p:spPr>
        <p:txBody>
          <a:bodyPr>
            <a:normAutofit/>
          </a:bodyPr>
          <a:lstStyle/>
          <a:p>
            <a:pPr algn="ctr"/>
            <a:r>
              <a:rPr lang="en-US" sz="3600" dirty="0">
                <a:latin typeface="Arial" charset="0"/>
                <a:ea typeface="Arial" charset="0"/>
                <a:cs typeface="Arial" charset="0"/>
              </a:rPr>
              <a:t>Guidelines for dynamic slice-optimized shim updating</a:t>
            </a:r>
          </a:p>
        </p:txBody>
      </p:sp>
    </p:spTree>
    <p:extLst>
      <p:ext uri="{BB962C8B-B14F-4D97-AF65-F5344CB8AC3E}">
        <p14:creationId xmlns:p14="http://schemas.microsoft.com/office/powerpoint/2010/main" val="21070761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4603468" y="1459685"/>
            <a:ext cx="2549560" cy="1912169"/>
          </a:xfrm>
          <a:prstGeom prst="rect">
            <a:avLst/>
          </a:prstGeom>
        </p:spPr>
      </p:pic>
      <p:pic>
        <p:nvPicPr>
          <p:cNvPr id="11" name="Picture 10"/>
          <p:cNvPicPr>
            <a:picLocks noChangeAspect="1"/>
          </p:cNvPicPr>
          <p:nvPr/>
        </p:nvPicPr>
        <p:blipFill>
          <a:blip r:embed="rId3"/>
          <a:stretch>
            <a:fillRect/>
          </a:stretch>
        </p:blipFill>
        <p:spPr>
          <a:xfrm>
            <a:off x="4821559" y="3237630"/>
            <a:ext cx="2224947" cy="1668710"/>
          </a:xfrm>
          <a:prstGeom prst="rect">
            <a:avLst/>
          </a:prstGeom>
        </p:spPr>
      </p:pic>
      <p:pic>
        <p:nvPicPr>
          <p:cNvPr id="5" name="Picture 4"/>
          <p:cNvPicPr>
            <a:picLocks noChangeAspect="1"/>
          </p:cNvPicPr>
          <p:nvPr/>
        </p:nvPicPr>
        <p:blipFill>
          <a:blip r:embed="rId4"/>
          <a:stretch>
            <a:fillRect/>
          </a:stretch>
        </p:blipFill>
        <p:spPr>
          <a:xfrm>
            <a:off x="6909565" y="3400061"/>
            <a:ext cx="384858" cy="1353212"/>
          </a:xfrm>
          <a:prstGeom prst="rect">
            <a:avLst/>
          </a:prstGeom>
        </p:spPr>
      </p:pic>
      <p:sp>
        <p:nvSpPr>
          <p:cNvPr id="6" name="TextBox 5"/>
          <p:cNvSpPr txBox="1"/>
          <p:nvPr/>
        </p:nvSpPr>
        <p:spPr>
          <a:xfrm>
            <a:off x="7065435" y="3937473"/>
            <a:ext cx="328936" cy="261610"/>
          </a:xfrm>
          <a:prstGeom prst="rect">
            <a:avLst/>
          </a:prstGeom>
          <a:noFill/>
        </p:spPr>
        <p:txBody>
          <a:bodyPr wrap="none" rtlCol="0">
            <a:spAutoFit/>
          </a:bodyPr>
          <a:lstStyle/>
          <a:p>
            <a:r>
              <a:rPr lang="en-US" sz="1050"/>
              <a:t>Hz</a:t>
            </a:r>
          </a:p>
        </p:txBody>
      </p:sp>
      <p:sp>
        <p:nvSpPr>
          <p:cNvPr id="7" name="TextBox 6"/>
          <p:cNvSpPr txBox="1"/>
          <p:nvPr/>
        </p:nvSpPr>
        <p:spPr>
          <a:xfrm>
            <a:off x="4539563" y="1275019"/>
            <a:ext cx="1533946" cy="369332"/>
          </a:xfrm>
          <a:prstGeom prst="rect">
            <a:avLst/>
          </a:prstGeom>
          <a:noFill/>
        </p:spPr>
        <p:txBody>
          <a:bodyPr wrap="none" rtlCol="0">
            <a:spAutoFit/>
          </a:bodyPr>
          <a:lstStyle/>
          <a:p>
            <a:r>
              <a:rPr lang="en-US">
                <a:solidFill>
                  <a:schemeClr val="bg1"/>
                </a:solidFill>
              </a:rPr>
              <a:t>Delta B0 maps</a:t>
            </a:r>
          </a:p>
        </p:txBody>
      </p:sp>
      <p:pic>
        <p:nvPicPr>
          <p:cNvPr id="8" name="Picture 7"/>
          <p:cNvPicPr>
            <a:picLocks noChangeAspect="1"/>
          </p:cNvPicPr>
          <p:nvPr/>
        </p:nvPicPr>
        <p:blipFill>
          <a:blip r:embed="rId2"/>
          <a:stretch>
            <a:fillRect/>
          </a:stretch>
        </p:blipFill>
        <p:spPr>
          <a:xfrm>
            <a:off x="2989530" y="1451296"/>
            <a:ext cx="2549560" cy="1912169"/>
          </a:xfrm>
          <a:prstGeom prst="rect">
            <a:avLst/>
          </a:prstGeom>
        </p:spPr>
      </p:pic>
      <p:pic>
        <p:nvPicPr>
          <p:cNvPr id="9" name="Picture 8"/>
          <p:cNvPicPr>
            <a:picLocks noChangeAspect="1"/>
          </p:cNvPicPr>
          <p:nvPr/>
        </p:nvPicPr>
        <p:blipFill>
          <a:blip r:embed="rId3"/>
          <a:stretch>
            <a:fillRect/>
          </a:stretch>
        </p:blipFill>
        <p:spPr>
          <a:xfrm>
            <a:off x="3067947" y="3229241"/>
            <a:ext cx="2224947" cy="1668710"/>
          </a:xfrm>
          <a:prstGeom prst="rect">
            <a:avLst/>
          </a:prstGeom>
        </p:spPr>
      </p:pic>
      <p:pic>
        <p:nvPicPr>
          <p:cNvPr id="2" name="Picture 1"/>
          <p:cNvPicPr>
            <a:picLocks noChangeAspect="1"/>
          </p:cNvPicPr>
          <p:nvPr/>
        </p:nvPicPr>
        <p:blipFill>
          <a:blip r:embed="rId5"/>
          <a:stretch>
            <a:fillRect/>
          </a:stretch>
        </p:blipFill>
        <p:spPr>
          <a:xfrm>
            <a:off x="3362347" y="2741589"/>
            <a:ext cx="3460099" cy="2595074"/>
          </a:xfrm>
          <a:prstGeom prst="rect">
            <a:avLst/>
          </a:prstGeom>
        </p:spPr>
      </p:pic>
      <p:pic>
        <p:nvPicPr>
          <p:cNvPr id="12" name="Picture 11"/>
          <p:cNvPicPr>
            <a:picLocks noChangeAspect="1"/>
          </p:cNvPicPr>
          <p:nvPr/>
        </p:nvPicPr>
        <p:blipFill>
          <a:blip r:embed="rId6"/>
          <a:stretch>
            <a:fillRect/>
          </a:stretch>
        </p:blipFill>
        <p:spPr>
          <a:xfrm>
            <a:off x="3510147" y="1107677"/>
            <a:ext cx="3201045" cy="2568353"/>
          </a:xfrm>
          <a:prstGeom prst="rect">
            <a:avLst/>
          </a:prstGeom>
        </p:spPr>
      </p:pic>
      <p:pic>
        <p:nvPicPr>
          <p:cNvPr id="15" name="Picture 14"/>
          <p:cNvPicPr>
            <a:picLocks noChangeAspect="1"/>
          </p:cNvPicPr>
          <p:nvPr/>
        </p:nvPicPr>
        <p:blipFill>
          <a:blip r:embed="rId7"/>
          <a:stretch>
            <a:fillRect/>
          </a:stretch>
        </p:blipFill>
        <p:spPr>
          <a:xfrm>
            <a:off x="6761442" y="1580248"/>
            <a:ext cx="428346" cy="1575701"/>
          </a:xfrm>
          <a:prstGeom prst="rect">
            <a:avLst/>
          </a:prstGeom>
        </p:spPr>
      </p:pic>
      <p:sp>
        <p:nvSpPr>
          <p:cNvPr id="16" name="TextBox 15"/>
          <p:cNvSpPr txBox="1"/>
          <p:nvPr/>
        </p:nvSpPr>
        <p:spPr>
          <a:xfrm flipH="1">
            <a:off x="6969836" y="2241140"/>
            <a:ext cx="403144" cy="253916"/>
          </a:xfrm>
          <a:prstGeom prst="rect">
            <a:avLst/>
          </a:prstGeom>
          <a:noFill/>
        </p:spPr>
        <p:txBody>
          <a:bodyPr wrap="square" rtlCol="0">
            <a:spAutoFit/>
          </a:bodyPr>
          <a:lstStyle/>
          <a:p>
            <a:r>
              <a:rPr lang="en-US" sz="1050"/>
              <a:t>Hz</a:t>
            </a:r>
          </a:p>
        </p:txBody>
      </p:sp>
      <p:sp>
        <p:nvSpPr>
          <p:cNvPr id="17" name="Freeform 16"/>
          <p:cNvSpPr/>
          <p:nvPr/>
        </p:nvSpPr>
        <p:spPr>
          <a:xfrm>
            <a:off x="5486400" y="3674378"/>
            <a:ext cx="436228" cy="530091"/>
          </a:xfrm>
          <a:custGeom>
            <a:avLst/>
            <a:gdLst>
              <a:gd name="connsiteX0" fmla="*/ 436228 w 436228"/>
              <a:gd name="connsiteY0" fmla="*/ 0 h 530091"/>
              <a:gd name="connsiteX1" fmla="*/ 419450 w 436228"/>
              <a:gd name="connsiteY1" fmla="*/ 142613 h 530091"/>
              <a:gd name="connsiteX2" fmla="*/ 360727 w 436228"/>
              <a:gd name="connsiteY2" fmla="*/ 276837 h 530091"/>
              <a:gd name="connsiteX3" fmla="*/ 276837 w 436228"/>
              <a:gd name="connsiteY3" fmla="*/ 369116 h 530091"/>
              <a:gd name="connsiteX4" fmla="*/ 167780 w 436228"/>
              <a:gd name="connsiteY4" fmla="*/ 436228 h 530091"/>
              <a:gd name="connsiteX5" fmla="*/ 41945 w 436228"/>
              <a:gd name="connsiteY5" fmla="*/ 520117 h 530091"/>
              <a:gd name="connsiteX6" fmla="*/ 0 w 436228"/>
              <a:gd name="connsiteY6" fmla="*/ 528506 h 530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6228" h="530091">
                <a:moveTo>
                  <a:pt x="436228" y="0"/>
                </a:moveTo>
                <a:cubicBezTo>
                  <a:pt x="434130" y="48237"/>
                  <a:pt x="432033" y="96474"/>
                  <a:pt x="419450" y="142613"/>
                </a:cubicBezTo>
                <a:cubicBezTo>
                  <a:pt x="406867" y="188752"/>
                  <a:pt x="384496" y="239086"/>
                  <a:pt x="360727" y="276837"/>
                </a:cubicBezTo>
                <a:cubicBezTo>
                  <a:pt x="336958" y="314588"/>
                  <a:pt x="308995" y="342551"/>
                  <a:pt x="276837" y="369116"/>
                </a:cubicBezTo>
                <a:cubicBezTo>
                  <a:pt x="244679" y="395681"/>
                  <a:pt x="206929" y="411061"/>
                  <a:pt x="167780" y="436228"/>
                </a:cubicBezTo>
                <a:cubicBezTo>
                  <a:pt x="128631" y="461395"/>
                  <a:pt x="69908" y="504737"/>
                  <a:pt x="41945" y="520117"/>
                </a:cubicBezTo>
                <a:cubicBezTo>
                  <a:pt x="13982" y="535497"/>
                  <a:pt x="0" y="528506"/>
                  <a:pt x="0" y="528506"/>
                </a:cubicBezTo>
              </a:path>
            </a:pathLst>
          </a:cu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rot="18681756">
            <a:off x="5369632" y="3775476"/>
            <a:ext cx="572593" cy="261610"/>
          </a:xfrm>
          <a:prstGeom prst="rect">
            <a:avLst/>
          </a:prstGeom>
          <a:noFill/>
        </p:spPr>
        <p:txBody>
          <a:bodyPr wrap="none" rtlCol="0">
            <a:spAutoFit/>
          </a:bodyPr>
          <a:lstStyle/>
          <a:p>
            <a:r>
              <a:rPr lang="en-US" sz="1100" i="1" dirty="0">
                <a:solidFill>
                  <a:schemeClr val="bg1"/>
                </a:solidFill>
              </a:rPr>
              <a:t>Fat sat</a:t>
            </a:r>
          </a:p>
        </p:txBody>
      </p:sp>
      <p:sp>
        <p:nvSpPr>
          <p:cNvPr id="19" name="TextBox 18"/>
          <p:cNvSpPr txBox="1"/>
          <p:nvPr/>
        </p:nvSpPr>
        <p:spPr>
          <a:xfrm>
            <a:off x="5044771" y="940639"/>
            <a:ext cx="1751444" cy="646331"/>
          </a:xfrm>
          <a:prstGeom prst="rect">
            <a:avLst/>
          </a:prstGeom>
          <a:noFill/>
        </p:spPr>
        <p:txBody>
          <a:bodyPr wrap="square" rtlCol="0">
            <a:spAutoFit/>
          </a:bodyPr>
          <a:lstStyle/>
          <a:p>
            <a:pPr algn="ctr"/>
            <a:r>
              <a:rPr lang="en-US" dirty="0"/>
              <a:t>ΔB</a:t>
            </a:r>
            <a:r>
              <a:rPr lang="en-US" baseline="-25000" dirty="0"/>
              <a:t>0</a:t>
            </a:r>
            <a:r>
              <a:rPr lang="en-US" dirty="0"/>
              <a:t> map with MC shim field</a:t>
            </a:r>
          </a:p>
        </p:txBody>
      </p:sp>
      <p:sp>
        <p:nvSpPr>
          <p:cNvPr id="20" name="TextBox 19"/>
          <p:cNvSpPr txBox="1"/>
          <p:nvPr/>
        </p:nvSpPr>
        <p:spPr>
          <a:xfrm>
            <a:off x="3688724" y="925322"/>
            <a:ext cx="1167815" cy="646331"/>
          </a:xfrm>
          <a:prstGeom prst="rect">
            <a:avLst/>
          </a:prstGeom>
          <a:noFill/>
        </p:spPr>
        <p:txBody>
          <a:bodyPr wrap="square" rtlCol="0">
            <a:spAutoFit/>
          </a:bodyPr>
          <a:lstStyle/>
          <a:p>
            <a:pPr algn="ctr"/>
            <a:r>
              <a:rPr lang="en-US" dirty="0"/>
              <a:t>Baseline ΔB</a:t>
            </a:r>
            <a:r>
              <a:rPr lang="en-US" baseline="-25000" dirty="0"/>
              <a:t>0</a:t>
            </a:r>
            <a:r>
              <a:rPr lang="en-US" dirty="0"/>
              <a:t> map</a:t>
            </a:r>
          </a:p>
        </p:txBody>
      </p:sp>
      <p:sp>
        <p:nvSpPr>
          <p:cNvPr id="21" name="TextBox 20"/>
          <p:cNvSpPr txBox="1"/>
          <p:nvPr/>
        </p:nvSpPr>
        <p:spPr>
          <a:xfrm rot="16200000">
            <a:off x="2279478" y="2142352"/>
            <a:ext cx="1751444" cy="369332"/>
          </a:xfrm>
          <a:prstGeom prst="rect">
            <a:avLst/>
          </a:prstGeom>
          <a:noFill/>
        </p:spPr>
        <p:txBody>
          <a:bodyPr wrap="square" rtlCol="0">
            <a:spAutoFit/>
          </a:bodyPr>
          <a:lstStyle/>
          <a:p>
            <a:pPr algn="ctr"/>
            <a:r>
              <a:rPr lang="en-US"/>
              <a:t>Axial</a:t>
            </a:r>
            <a:endParaRPr lang="en-US" dirty="0"/>
          </a:p>
        </p:txBody>
      </p:sp>
      <p:sp>
        <p:nvSpPr>
          <p:cNvPr id="22" name="TextBox 21"/>
          <p:cNvSpPr txBox="1"/>
          <p:nvPr/>
        </p:nvSpPr>
        <p:spPr>
          <a:xfrm rot="16200000">
            <a:off x="2284672" y="3820436"/>
            <a:ext cx="1751444" cy="369332"/>
          </a:xfrm>
          <a:prstGeom prst="rect">
            <a:avLst/>
          </a:prstGeom>
          <a:noFill/>
        </p:spPr>
        <p:txBody>
          <a:bodyPr wrap="square" rtlCol="0">
            <a:spAutoFit/>
          </a:bodyPr>
          <a:lstStyle/>
          <a:p>
            <a:pPr algn="ctr"/>
            <a:r>
              <a:rPr lang="en-US" dirty="0"/>
              <a:t>Sagittal</a:t>
            </a:r>
          </a:p>
        </p:txBody>
      </p:sp>
      <p:sp>
        <p:nvSpPr>
          <p:cNvPr id="24" name="Rectangle 23"/>
          <p:cNvSpPr/>
          <p:nvPr/>
        </p:nvSpPr>
        <p:spPr>
          <a:xfrm>
            <a:off x="3354218" y="4218412"/>
            <a:ext cx="1711777" cy="45719"/>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19823" y="4997385"/>
            <a:ext cx="11283598" cy="1477328"/>
          </a:xfrm>
          <a:prstGeom prst="rect">
            <a:avLst/>
          </a:prstGeom>
          <a:noFill/>
        </p:spPr>
        <p:txBody>
          <a:bodyPr wrap="square" rtlCol="0">
            <a:spAutoFit/>
          </a:bodyPr>
          <a:lstStyle/>
          <a:p>
            <a:r>
              <a:rPr lang="en-US" b="1" dirty="0"/>
              <a:t>Figure</a:t>
            </a:r>
            <a:r>
              <a:rPr lang="en-US" dirty="0"/>
              <a:t>. Brain ΔB</a:t>
            </a:r>
            <a:r>
              <a:rPr lang="en-US" baseline="-25000" dirty="0"/>
              <a:t>0 </a:t>
            </a:r>
            <a:r>
              <a:rPr lang="en-US" dirty="0"/>
              <a:t>field maps with and without an applied </a:t>
            </a:r>
            <a:r>
              <a:rPr lang="en-US" dirty="0" err="1"/>
              <a:t>multicoil</a:t>
            </a:r>
            <a:r>
              <a:rPr lang="en-US" dirty="0"/>
              <a:t> shim field offset that is optimized for the 1cm slab bounded in the purple box.  While the </a:t>
            </a:r>
            <a:r>
              <a:rPr lang="en-US" dirty="0" err="1"/>
              <a:t>multicoil</a:t>
            </a:r>
            <a:r>
              <a:rPr lang="en-US" dirty="0"/>
              <a:t> field offset improves ΔB</a:t>
            </a:r>
            <a:r>
              <a:rPr lang="en-US" baseline="-25000" dirty="0"/>
              <a:t>0 </a:t>
            </a:r>
            <a:r>
              <a:rPr lang="en-US" dirty="0"/>
              <a:t> homogeneity within the target slice (top right), it creates large field offsets elsewhere in the brain.  In parts of the frontal lobes, the </a:t>
            </a:r>
            <a:r>
              <a:rPr lang="en-US" dirty="0" err="1"/>
              <a:t>multicoil</a:t>
            </a:r>
            <a:r>
              <a:rPr lang="en-US" dirty="0"/>
              <a:t> field shifts the water into the saturation band of the fat saturation pulse (-350 Hz lower than water).  This leads to spin history effects and reduced contrast when the superior slices of the brain are acquired during subsequent TRs.  </a:t>
            </a:r>
          </a:p>
        </p:txBody>
      </p:sp>
      <p:sp>
        <p:nvSpPr>
          <p:cNvPr id="26" name="Rectangle 25"/>
          <p:cNvSpPr/>
          <p:nvPr/>
        </p:nvSpPr>
        <p:spPr>
          <a:xfrm>
            <a:off x="6806389" y="1381997"/>
            <a:ext cx="405880" cy="276999"/>
          </a:xfrm>
          <a:prstGeom prst="rect">
            <a:avLst/>
          </a:prstGeom>
        </p:spPr>
        <p:txBody>
          <a:bodyPr wrap="none">
            <a:spAutoFit/>
          </a:bodyPr>
          <a:lstStyle/>
          <a:p>
            <a:r>
              <a:rPr lang="en-US" sz="1200"/>
              <a:t>ΔB</a:t>
            </a:r>
            <a:r>
              <a:rPr lang="en-US" sz="1200" baseline="-25000"/>
              <a:t>0</a:t>
            </a:r>
            <a:endParaRPr lang="en-US" sz="1200"/>
          </a:p>
        </p:txBody>
      </p:sp>
    </p:spTree>
    <p:extLst>
      <p:ext uri="{BB962C8B-B14F-4D97-AF65-F5344CB8AC3E}">
        <p14:creationId xmlns:p14="http://schemas.microsoft.com/office/powerpoint/2010/main" val="1623077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136551" y="610887"/>
            <a:ext cx="797398" cy="276999"/>
          </a:xfrm>
          <a:prstGeom prst="rect">
            <a:avLst/>
          </a:prstGeom>
          <a:noFill/>
        </p:spPr>
        <p:txBody>
          <a:bodyPr wrap="none" rtlCol="0">
            <a:spAutoFit/>
          </a:bodyPr>
          <a:lstStyle/>
          <a:p>
            <a:r>
              <a:rPr lang="en-US" sz="1200" b="1"/>
              <a:t>Anatomic</a:t>
            </a:r>
          </a:p>
        </p:txBody>
      </p:sp>
      <p:sp>
        <p:nvSpPr>
          <p:cNvPr id="6" name="TextBox 5"/>
          <p:cNvSpPr txBox="1"/>
          <p:nvPr/>
        </p:nvSpPr>
        <p:spPr>
          <a:xfrm>
            <a:off x="4947806" y="518555"/>
            <a:ext cx="637481" cy="461665"/>
          </a:xfrm>
          <a:prstGeom prst="rect">
            <a:avLst/>
          </a:prstGeom>
          <a:noFill/>
        </p:spPr>
        <p:txBody>
          <a:bodyPr wrap="square" rtlCol="0">
            <a:spAutoFit/>
          </a:bodyPr>
          <a:lstStyle/>
          <a:p>
            <a:pPr algn="ctr"/>
            <a:r>
              <a:rPr lang="en-US" sz="1200" b="1" dirty="0"/>
              <a:t>Static shim</a:t>
            </a:r>
          </a:p>
        </p:txBody>
      </p:sp>
      <p:sp>
        <p:nvSpPr>
          <p:cNvPr id="7" name="TextBox 6"/>
          <p:cNvSpPr txBox="1"/>
          <p:nvPr/>
        </p:nvSpPr>
        <p:spPr>
          <a:xfrm>
            <a:off x="5493373" y="518555"/>
            <a:ext cx="865345" cy="461665"/>
          </a:xfrm>
          <a:prstGeom prst="rect">
            <a:avLst/>
          </a:prstGeom>
          <a:noFill/>
        </p:spPr>
        <p:txBody>
          <a:bodyPr wrap="square" rtlCol="0">
            <a:spAutoFit/>
          </a:bodyPr>
          <a:lstStyle/>
          <a:p>
            <a:pPr algn="ctr"/>
            <a:r>
              <a:rPr lang="en-US" sz="1200" b="1" dirty="0"/>
              <a:t>Naïve </a:t>
            </a:r>
            <a:r>
              <a:rPr lang="en-US" sz="1200" b="1" dirty="0" err="1"/>
              <a:t>dyn</a:t>
            </a:r>
            <a:r>
              <a:rPr lang="en-US" sz="1200" b="1" dirty="0"/>
              <a:t>. shim</a:t>
            </a:r>
          </a:p>
        </p:txBody>
      </p:sp>
      <p:sp>
        <p:nvSpPr>
          <p:cNvPr id="8" name="TextBox 7"/>
          <p:cNvSpPr txBox="1"/>
          <p:nvPr/>
        </p:nvSpPr>
        <p:spPr>
          <a:xfrm>
            <a:off x="6130854" y="513235"/>
            <a:ext cx="926503" cy="461665"/>
          </a:xfrm>
          <a:prstGeom prst="rect">
            <a:avLst/>
          </a:prstGeom>
          <a:noFill/>
        </p:spPr>
        <p:txBody>
          <a:bodyPr wrap="square" rtlCol="0">
            <a:spAutoFit/>
          </a:bodyPr>
          <a:lstStyle/>
          <a:p>
            <a:pPr algn="ctr"/>
            <a:r>
              <a:rPr lang="en-US" sz="1200" b="1"/>
              <a:t>Optimal </a:t>
            </a:r>
            <a:r>
              <a:rPr lang="en-US" sz="1200" b="1" dirty="0" err="1"/>
              <a:t>dyn</a:t>
            </a:r>
            <a:r>
              <a:rPr lang="en-US" sz="1200" b="1" dirty="0"/>
              <a:t>. shim</a:t>
            </a:r>
          </a:p>
        </p:txBody>
      </p:sp>
      <p:pic>
        <p:nvPicPr>
          <p:cNvPr id="10" name="Picture 9"/>
          <p:cNvPicPr>
            <a:picLocks noChangeAspect="1"/>
          </p:cNvPicPr>
          <p:nvPr/>
        </p:nvPicPr>
        <p:blipFill>
          <a:blip r:embed="rId2"/>
          <a:stretch>
            <a:fillRect/>
          </a:stretch>
        </p:blipFill>
        <p:spPr>
          <a:xfrm>
            <a:off x="2215764" y="631041"/>
            <a:ext cx="7112000" cy="5334000"/>
          </a:xfrm>
          <a:prstGeom prst="rect">
            <a:avLst/>
          </a:prstGeom>
        </p:spPr>
      </p:pic>
      <p:pic>
        <p:nvPicPr>
          <p:cNvPr id="13" name="Picture 12"/>
          <p:cNvPicPr>
            <a:picLocks noChangeAspect="1"/>
          </p:cNvPicPr>
          <p:nvPr/>
        </p:nvPicPr>
        <p:blipFill>
          <a:blip r:embed="rId3"/>
          <a:stretch>
            <a:fillRect/>
          </a:stretch>
        </p:blipFill>
        <p:spPr>
          <a:xfrm>
            <a:off x="887381" y="631041"/>
            <a:ext cx="7112000" cy="5334000"/>
          </a:xfrm>
          <a:prstGeom prst="rect">
            <a:avLst/>
          </a:prstGeom>
        </p:spPr>
      </p:pic>
      <p:cxnSp>
        <p:nvCxnSpPr>
          <p:cNvPr id="17" name="Straight Arrow Connector 16"/>
          <p:cNvCxnSpPr/>
          <p:nvPr/>
        </p:nvCxnSpPr>
        <p:spPr>
          <a:xfrm flipH="1">
            <a:off x="5976479" y="4800910"/>
            <a:ext cx="211541" cy="17059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5998595" y="4127621"/>
            <a:ext cx="211541" cy="17059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5926046" y="3481388"/>
            <a:ext cx="211541" cy="170597"/>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76304" y="5556426"/>
            <a:ext cx="11568855" cy="1200329"/>
          </a:xfrm>
          <a:prstGeom prst="rect">
            <a:avLst/>
          </a:prstGeom>
          <a:noFill/>
        </p:spPr>
        <p:txBody>
          <a:bodyPr wrap="square" rtlCol="0">
            <a:spAutoFit/>
          </a:bodyPr>
          <a:lstStyle/>
          <a:p>
            <a:r>
              <a:rPr lang="en-US" b="1" dirty="0"/>
              <a:t>Figure</a:t>
            </a:r>
            <a:r>
              <a:rPr lang="en-US" dirty="0"/>
              <a:t>. EPI slices showing loss of contrast due to spin history effects caused by updating the slice-optimized </a:t>
            </a:r>
            <a:r>
              <a:rPr lang="en-US" dirty="0" err="1"/>
              <a:t>multicoil</a:t>
            </a:r>
            <a:r>
              <a:rPr lang="en-US" dirty="0"/>
              <a:t> shim currents before the fat saturation pulse during each TR.  The problem is solved by updating to slice-optimized shim currents in between the fat saturation and water excitation pulses, and playing a whole-head global shim during fat saturation.  Parameters: Gradient echo EPI, 2x2mm in-plane with 4mm slice, TE=32ms. </a:t>
            </a:r>
          </a:p>
        </p:txBody>
      </p:sp>
    </p:spTree>
    <p:extLst>
      <p:ext uri="{BB962C8B-B14F-4D97-AF65-F5344CB8AC3E}">
        <p14:creationId xmlns:p14="http://schemas.microsoft.com/office/powerpoint/2010/main" val="17184934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147856" y="0"/>
            <a:ext cx="12044144" cy="6955843"/>
            <a:chOff x="147856" y="0"/>
            <a:chExt cx="12044144" cy="6955843"/>
          </a:xfrm>
        </p:grpSpPr>
        <p:pic>
          <p:nvPicPr>
            <p:cNvPr id="20" name="Picture 19"/>
            <p:cNvPicPr>
              <a:picLocks noChangeAspect="1"/>
            </p:cNvPicPr>
            <p:nvPr/>
          </p:nvPicPr>
          <p:blipFill>
            <a:blip r:embed="rId2"/>
            <a:stretch>
              <a:fillRect/>
            </a:stretch>
          </p:blipFill>
          <p:spPr>
            <a:xfrm>
              <a:off x="2815118" y="169277"/>
              <a:ext cx="6587145" cy="5323730"/>
            </a:xfrm>
            <a:prstGeom prst="rect">
              <a:avLst/>
            </a:prstGeom>
          </p:spPr>
        </p:pic>
        <p:cxnSp>
          <p:nvCxnSpPr>
            <p:cNvPr id="3" name="Straight Arrow Connector 2"/>
            <p:cNvCxnSpPr/>
            <p:nvPr/>
          </p:nvCxnSpPr>
          <p:spPr>
            <a:xfrm flipV="1">
              <a:off x="3022136" y="1144668"/>
              <a:ext cx="0" cy="49372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flipV="1">
              <a:off x="3026506" y="2016320"/>
              <a:ext cx="0" cy="5057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4095850" y="2022035"/>
              <a:ext cx="0" cy="47488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95850" y="0"/>
              <a:ext cx="1072730" cy="338554"/>
            </a:xfrm>
            <a:prstGeom prst="rect">
              <a:avLst/>
            </a:prstGeom>
            <a:noFill/>
          </p:spPr>
          <p:txBody>
            <a:bodyPr wrap="none" rtlCol="0">
              <a:spAutoFit/>
            </a:bodyPr>
            <a:lstStyle/>
            <a:p>
              <a:r>
                <a:rPr lang="en-US" sz="1600" i="1" dirty="0">
                  <a:latin typeface="Arial" charset="0"/>
                  <a:ea typeface="Arial" charset="0"/>
                  <a:cs typeface="Arial" charset="0"/>
                </a:rPr>
                <a:t>Excitation</a:t>
              </a:r>
            </a:p>
          </p:txBody>
        </p:sp>
        <p:sp>
          <p:nvSpPr>
            <p:cNvPr id="10" name="TextBox 9"/>
            <p:cNvSpPr txBox="1"/>
            <p:nvPr/>
          </p:nvSpPr>
          <p:spPr>
            <a:xfrm>
              <a:off x="3055503" y="0"/>
              <a:ext cx="813043" cy="338554"/>
            </a:xfrm>
            <a:prstGeom prst="rect">
              <a:avLst/>
            </a:prstGeom>
            <a:noFill/>
          </p:spPr>
          <p:txBody>
            <a:bodyPr wrap="none" rtlCol="0">
              <a:spAutoFit/>
            </a:bodyPr>
            <a:lstStyle/>
            <a:p>
              <a:r>
                <a:rPr lang="en-US" sz="1600" i="1" dirty="0">
                  <a:latin typeface="Arial" charset="0"/>
                  <a:ea typeface="Arial" charset="0"/>
                  <a:cs typeface="Arial" charset="0"/>
                </a:rPr>
                <a:t>Fat sat</a:t>
              </a:r>
            </a:p>
          </p:txBody>
        </p:sp>
        <p:sp>
          <p:nvSpPr>
            <p:cNvPr id="11" name="TextBox 10"/>
            <p:cNvSpPr txBox="1"/>
            <p:nvPr/>
          </p:nvSpPr>
          <p:spPr>
            <a:xfrm>
              <a:off x="1922896" y="776110"/>
              <a:ext cx="888522" cy="338554"/>
            </a:xfrm>
            <a:prstGeom prst="rect">
              <a:avLst/>
            </a:prstGeom>
            <a:noFill/>
          </p:spPr>
          <p:txBody>
            <a:bodyPr wrap="square" rtlCol="0">
              <a:spAutoFit/>
            </a:bodyPr>
            <a:lstStyle/>
            <a:p>
              <a:r>
                <a:rPr lang="en-US" sz="1600" i="1" dirty="0">
                  <a:latin typeface="Arial" charset="0"/>
                  <a:ea typeface="Arial" charset="0"/>
                  <a:cs typeface="Arial" charset="0"/>
                </a:rPr>
                <a:t>RF </a:t>
              </a:r>
              <a:r>
                <a:rPr lang="en-US" sz="1600" i="1" dirty="0" err="1">
                  <a:latin typeface="Arial" charset="0"/>
                  <a:ea typeface="Arial" charset="0"/>
                  <a:cs typeface="Arial" charset="0"/>
                </a:rPr>
                <a:t>Tx</a:t>
              </a:r>
              <a:endParaRPr lang="en-US" sz="1600" i="1" dirty="0">
                <a:latin typeface="Arial" charset="0"/>
                <a:ea typeface="Arial" charset="0"/>
                <a:cs typeface="Arial" charset="0"/>
              </a:endParaRPr>
            </a:p>
          </p:txBody>
        </p:sp>
        <p:sp>
          <p:nvSpPr>
            <p:cNvPr id="12" name="TextBox 11"/>
            <p:cNvSpPr txBox="1"/>
            <p:nvPr/>
          </p:nvSpPr>
          <p:spPr>
            <a:xfrm>
              <a:off x="1788237" y="3091126"/>
              <a:ext cx="1188066" cy="584775"/>
            </a:xfrm>
            <a:prstGeom prst="rect">
              <a:avLst/>
            </a:prstGeom>
            <a:noFill/>
          </p:spPr>
          <p:txBody>
            <a:bodyPr wrap="square" rtlCol="0">
              <a:spAutoFit/>
            </a:bodyPr>
            <a:lstStyle/>
            <a:p>
              <a:pPr algn="ctr"/>
              <a:r>
                <a:rPr lang="en-US" sz="1600" i="1" dirty="0">
                  <a:solidFill>
                    <a:schemeClr val="bg1">
                      <a:lumMod val="50000"/>
                    </a:schemeClr>
                  </a:solidFill>
                  <a:latin typeface="Arial" charset="0"/>
                  <a:ea typeface="Arial" charset="0"/>
                  <a:cs typeface="Arial" charset="0"/>
                </a:rPr>
                <a:t>Slice select</a:t>
              </a:r>
            </a:p>
          </p:txBody>
        </p:sp>
        <p:sp>
          <p:nvSpPr>
            <p:cNvPr id="13" name="TextBox 12"/>
            <p:cNvSpPr txBox="1"/>
            <p:nvPr/>
          </p:nvSpPr>
          <p:spPr>
            <a:xfrm>
              <a:off x="1821663" y="5009607"/>
              <a:ext cx="1266944" cy="338554"/>
            </a:xfrm>
            <a:prstGeom prst="rect">
              <a:avLst/>
            </a:prstGeom>
            <a:noFill/>
          </p:spPr>
          <p:txBody>
            <a:bodyPr wrap="square" rtlCol="0">
              <a:spAutoFit/>
            </a:bodyPr>
            <a:lstStyle/>
            <a:p>
              <a:r>
                <a:rPr lang="en-US" sz="1600" i="1">
                  <a:solidFill>
                    <a:schemeClr val="bg1">
                      <a:lumMod val="50000"/>
                    </a:schemeClr>
                  </a:solidFill>
                  <a:latin typeface="Arial" charset="0"/>
                  <a:ea typeface="Arial" charset="0"/>
                  <a:cs typeface="Arial" charset="0"/>
                </a:rPr>
                <a:t>Readout</a:t>
              </a:r>
              <a:endParaRPr lang="en-US" sz="1600" i="1" dirty="0">
                <a:solidFill>
                  <a:schemeClr val="bg1">
                    <a:lumMod val="50000"/>
                  </a:schemeClr>
                </a:solidFill>
                <a:latin typeface="Arial" charset="0"/>
                <a:ea typeface="Arial" charset="0"/>
                <a:cs typeface="Arial" charset="0"/>
              </a:endParaRPr>
            </a:p>
          </p:txBody>
        </p:sp>
        <p:sp>
          <p:nvSpPr>
            <p:cNvPr id="14" name="TextBox 13"/>
            <p:cNvSpPr txBox="1"/>
            <p:nvPr/>
          </p:nvSpPr>
          <p:spPr>
            <a:xfrm>
              <a:off x="1758012" y="4158181"/>
              <a:ext cx="1218291" cy="584775"/>
            </a:xfrm>
            <a:prstGeom prst="rect">
              <a:avLst/>
            </a:prstGeom>
            <a:noFill/>
          </p:spPr>
          <p:txBody>
            <a:bodyPr wrap="square" rtlCol="0">
              <a:spAutoFit/>
            </a:bodyPr>
            <a:lstStyle/>
            <a:p>
              <a:pPr algn="ctr"/>
              <a:r>
                <a:rPr lang="en-US" sz="1600" i="1" dirty="0">
                  <a:solidFill>
                    <a:schemeClr val="bg1">
                      <a:lumMod val="50000"/>
                    </a:schemeClr>
                  </a:solidFill>
                  <a:latin typeface="Arial" charset="0"/>
                  <a:ea typeface="Arial" charset="0"/>
                  <a:cs typeface="Arial" charset="0"/>
                </a:rPr>
                <a:t>Phase encode</a:t>
              </a:r>
            </a:p>
          </p:txBody>
        </p:sp>
        <p:sp>
          <p:nvSpPr>
            <p:cNvPr id="15" name="TextBox 14"/>
            <p:cNvSpPr txBox="1"/>
            <p:nvPr/>
          </p:nvSpPr>
          <p:spPr>
            <a:xfrm>
              <a:off x="523678" y="1882074"/>
              <a:ext cx="1266944" cy="584775"/>
            </a:xfrm>
            <a:prstGeom prst="rect">
              <a:avLst/>
            </a:prstGeom>
            <a:noFill/>
          </p:spPr>
          <p:txBody>
            <a:bodyPr wrap="square" rtlCol="0">
              <a:spAutoFit/>
            </a:bodyPr>
            <a:lstStyle/>
            <a:p>
              <a:pPr algn="ctr"/>
              <a:r>
                <a:rPr lang="en-US" sz="1600" i="1" dirty="0">
                  <a:latin typeface="Arial" charset="0"/>
                  <a:ea typeface="Arial" charset="0"/>
                  <a:cs typeface="Arial" charset="0"/>
                </a:rPr>
                <a:t>One shim channel</a:t>
              </a:r>
            </a:p>
          </p:txBody>
        </p:sp>
        <p:sp>
          <p:nvSpPr>
            <p:cNvPr id="16" name="TextBox 15"/>
            <p:cNvSpPr txBox="1"/>
            <p:nvPr/>
          </p:nvSpPr>
          <p:spPr>
            <a:xfrm>
              <a:off x="1766056" y="1391530"/>
              <a:ext cx="1067371" cy="646331"/>
            </a:xfrm>
            <a:prstGeom prst="rect">
              <a:avLst/>
            </a:prstGeom>
            <a:noFill/>
          </p:spPr>
          <p:txBody>
            <a:bodyPr wrap="square" rtlCol="0">
              <a:spAutoFit/>
            </a:bodyPr>
            <a:lstStyle/>
            <a:p>
              <a:pPr algn="ctr"/>
              <a:r>
                <a:rPr lang="en-US" i="1" dirty="0"/>
                <a:t>Naïve trigger </a:t>
              </a:r>
            </a:p>
          </p:txBody>
        </p:sp>
        <p:sp>
          <p:nvSpPr>
            <p:cNvPr id="17" name="TextBox 16"/>
            <p:cNvSpPr txBox="1"/>
            <p:nvPr/>
          </p:nvSpPr>
          <p:spPr>
            <a:xfrm>
              <a:off x="1575811" y="2087174"/>
              <a:ext cx="1425777" cy="646331"/>
            </a:xfrm>
            <a:prstGeom prst="rect">
              <a:avLst/>
            </a:prstGeom>
            <a:noFill/>
          </p:spPr>
          <p:txBody>
            <a:bodyPr wrap="square" rtlCol="0">
              <a:spAutoFit/>
            </a:bodyPr>
            <a:lstStyle/>
            <a:p>
              <a:pPr algn="ctr"/>
              <a:r>
                <a:rPr lang="en-US" dirty="0"/>
                <a:t>Optimal trigger</a:t>
              </a:r>
            </a:p>
          </p:txBody>
        </p:sp>
        <p:sp>
          <p:nvSpPr>
            <p:cNvPr id="18" name="Left Brace 17"/>
            <p:cNvSpPr/>
            <p:nvPr/>
          </p:nvSpPr>
          <p:spPr>
            <a:xfrm>
              <a:off x="1681680" y="1462751"/>
              <a:ext cx="244915" cy="1301670"/>
            </a:xfrm>
            <a:prstGeom prst="leftBrace">
              <a:avLst>
                <a:gd name="adj1" fmla="val 4915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i="1"/>
            </a:p>
          </p:txBody>
        </p:sp>
        <p:sp>
          <p:nvSpPr>
            <p:cNvPr id="19" name="TextBox 18"/>
            <p:cNvSpPr txBox="1"/>
            <p:nvPr/>
          </p:nvSpPr>
          <p:spPr>
            <a:xfrm>
              <a:off x="147856" y="5755514"/>
              <a:ext cx="12044144" cy="1200329"/>
            </a:xfrm>
            <a:prstGeom prst="rect">
              <a:avLst/>
            </a:prstGeom>
            <a:noFill/>
          </p:spPr>
          <p:txBody>
            <a:bodyPr wrap="square" rtlCol="0">
              <a:spAutoFit/>
            </a:bodyPr>
            <a:lstStyle/>
            <a:p>
              <a:r>
                <a:rPr lang="en-US" dirty="0"/>
                <a:t>Figure. Gradient-echo echo planar imaging sequence showing the “naïve” and optimal triggering schemes for slice-to-slice multi-coil shim updating. Updating to a slice-optimal shim before the fat saturation pulse can lead to severe artifacts due to spin history effects outside the slice being shimmed.  Setting the </a:t>
              </a:r>
              <a:r>
                <a:rPr lang="en-US" dirty="0" err="1"/>
                <a:t>multicoil</a:t>
              </a:r>
              <a:r>
                <a:rPr lang="en-US" dirty="0"/>
                <a:t> shims to zero or to a whole-head shim during the fat saturation pulse, and then updating to the slice-optimal </a:t>
              </a:r>
            </a:p>
          </p:txBody>
        </p:sp>
      </p:grpSp>
      <p:sp>
        <p:nvSpPr>
          <p:cNvPr id="22" name="TextBox 21"/>
          <p:cNvSpPr txBox="1"/>
          <p:nvPr/>
        </p:nvSpPr>
        <p:spPr>
          <a:xfrm>
            <a:off x="3029687" y="2784536"/>
            <a:ext cx="1245854" cy="261610"/>
          </a:xfrm>
          <a:prstGeom prst="rect">
            <a:avLst/>
          </a:prstGeom>
          <a:noFill/>
          <a:ln>
            <a:noFill/>
          </a:ln>
        </p:spPr>
        <p:txBody>
          <a:bodyPr wrap="none" rtlCol="0">
            <a:spAutoFit/>
          </a:bodyPr>
          <a:lstStyle/>
          <a:p>
            <a:r>
              <a:rPr lang="en-US" sz="1100" i="1" dirty="0">
                <a:solidFill>
                  <a:srgbClr val="0474BF"/>
                </a:solidFill>
              </a:rPr>
              <a:t>(whole-head shim)</a:t>
            </a:r>
          </a:p>
        </p:txBody>
      </p:sp>
      <p:sp>
        <p:nvSpPr>
          <p:cNvPr id="23" name="TextBox 22"/>
          <p:cNvSpPr txBox="1"/>
          <p:nvPr/>
        </p:nvSpPr>
        <p:spPr>
          <a:xfrm>
            <a:off x="6098077" y="1825564"/>
            <a:ext cx="1301959" cy="261610"/>
          </a:xfrm>
          <a:prstGeom prst="rect">
            <a:avLst/>
          </a:prstGeom>
          <a:noFill/>
          <a:ln>
            <a:noFill/>
          </a:ln>
        </p:spPr>
        <p:txBody>
          <a:bodyPr wrap="none" rtlCol="0">
            <a:spAutoFit/>
          </a:bodyPr>
          <a:lstStyle/>
          <a:p>
            <a:r>
              <a:rPr lang="en-US" sz="1100" i="1">
                <a:solidFill>
                  <a:srgbClr val="0474BF"/>
                </a:solidFill>
              </a:rPr>
              <a:t>(slice-optimal shim)</a:t>
            </a:r>
          </a:p>
        </p:txBody>
      </p:sp>
    </p:spTree>
    <p:extLst>
      <p:ext uri="{BB962C8B-B14F-4D97-AF65-F5344CB8AC3E}">
        <p14:creationId xmlns:p14="http://schemas.microsoft.com/office/powerpoint/2010/main" val="1212215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artifacts</a:t>
            </a:r>
          </a:p>
        </p:txBody>
      </p:sp>
      <p:sp>
        <p:nvSpPr>
          <p:cNvPr id="3" name="Content Placeholder 2"/>
          <p:cNvSpPr>
            <a:spLocks noGrp="1"/>
          </p:cNvSpPr>
          <p:nvPr>
            <p:ph idx="1"/>
          </p:nvPr>
        </p:nvSpPr>
        <p:spPr/>
        <p:txBody>
          <a:bodyPr>
            <a:normAutofit fontScale="77500" lnSpcReduction="20000"/>
          </a:bodyPr>
          <a:lstStyle/>
          <a:p>
            <a:r>
              <a:rPr lang="en-US" dirty="0"/>
              <a:t>Subtle artifacts can occur during EPI readouts as the amplifier boards try to compensate for the strong readout gradient slew that induces back-EMF in the shim coils inside the bore.  See following slide.</a:t>
            </a:r>
          </a:p>
          <a:p>
            <a:r>
              <a:rPr lang="en-US" dirty="0"/>
              <a:t>We observed horizontal lines along the readout direction (not PE direction) that seem to come from a k-space disturbance that is periodic in time during even and odd line readouts in EPI</a:t>
            </a:r>
          </a:p>
          <a:p>
            <a:r>
              <a:rPr lang="en-US" dirty="0"/>
              <a:t>The disturbance may be due to the amplifier ground varying relative to the scanner RF ground, causing a disturbance that is detected by the RF preamps.  </a:t>
            </a:r>
          </a:p>
          <a:p>
            <a:r>
              <a:rPr lang="en-US" b="1" dirty="0"/>
              <a:t>The artifact disappears if the two grounds are connected through a capacitor (47nF).  </a:t>
            </a:r>
            <a:r>
              <a:rPr lang="en-US" dirty="0"/>
              <a:t>Do not directly connect the grounds; only capacitive coupling is permitted.  Check with your scanner vendor support engineering or site MR physicist for approval before </a:t>
            </a:r>
            <a:r>
              <a:rPr lang="en-US" dirty="0" err="1"/>
              <a:t>capacitively</a:t>
            </a:r>
            <a:r>
              <a:rPr lang="en-US" dirty="0"/>
              <a:t>-coupling the grounds.  We have not had any issues at our site.  </a:t>
            </a:r>
          </a:p>
          <a:p>
            <a:r>
              <a:rPr lang="en-US" dirty="0"/>
              <a:t>This artifact has only been observed on integrated B0/Rx coils where the same loop is used for shimming and RF receive.  It may not be a problem for shim-only loops.</a:t>
            </a:r>
          </a:p>
        </p:txBody>
      </p:sp>
    </p:spTree>
    <p:extLst>
      <p:ext uri="{BB962C8B-B14F-4D97-AF65-F5344CB8AC3E}">
        <p14:creationId xmlns:p14="http://schemas.microsoft.com/office/powerpoint/2010/main" val="1183220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163686" y="0"/>
            <a:ext cx="7882045" cy="6858000"/>
          </a:xfrm>
          <a:prstGeom prst="rect">
            <a:avLst/>
          </a:prstGeom>
        </p:spPr>
      </p:pic>
      <p:cxnSp>
        <p:nvCxnSpPr>
          <p:cNvPr id="8" name="Straight Connector 7"/>
          <p:cNvCxnSpPr/>
          <p:nvPr/>
        </p:nvCxnSpPr>
        <p:spPr>
          <a:xfrm>
            <a:off x="6244046" y="1985555"/>
            <a:ext cx="0" cy="26299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61211" y="3300549"/>
            <a:ext cx="612212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866606" y="1616223"/>
            <a:ext cx="1827873" cy="369332"/>
          </a:xfrm>
          <a:prstGeom prst="rect">
            <a:avLst/>
          </a:prstGeom>
          <a:noFill/>
        </p:spPr>
        <p:txBody>
          <a:bodyPr wrap="none" rtlCol="0">
            <a:spAutoFit/>
          </a:bodyPr>
          <a:lstStyle/>
          <a:p>
            <a:r>
              <a:rPr lang="en-US" dirty="0"/>
              <a:t>Separate grounds</a:t>
            </a:r>
          </a:p>
        </p:txBody>
      </p:sp>
      <p:sp>
        <p:nvSpPr>
          <p:cNvPr id="14" name="TextBox 13"/>
          <p:cNvSpPr txBox="1"/>
          <p:nvPr/>
        </p:nvSpPr>
        <p:spPr>
          <a:xfrm>
            <a:off x="6544492" y="1616223"/>
            <a:ext cx="2014078" cy="369332"/>
          </a:xfrm>
          <a:prstGeom prst="rect">
            <a:avLst/>
          </a:prstGeom>
          <a:noFill/>
        </p:spPr>
        <p:txBody>
          <a:bodyPr wrap="none" rtlCol="0">
            <a:spAutoFit/>
          </a:bodyPr>
          <a:lstStyle/>
          <a:p>
            <a:r>
              <a:rPr lang="en-US" dirty="0"/>
              <a:t>Connected grounds</a:t>
            </a:r>
          </a:p>
        </p:txBody>
      </p:sp>
      <p:sp>
        <p:nvSpPr>
          <p:cNvPr id="15" name="TextBox 14"/>
          <p:cNvSpPr txBox="1"/>
          <p:nvPr/>
        </p:nvSpPr>
        <p:spPr>
          <a:xfrm rot="16200000">
            <a:off x="1831319" y="3123534"/>
            <a:ext cx="1764970" cy="369332"/>
          </a:xfrm>
          <a:prstGeom prst="rect">
            <a:avLst/>
          </a:prstGeom>
          <a:noFill/>
        </p:spPr>
        <p:txBody>
          <a:bodyPr wrap="none" rtlCol="0">
            <a:spAutoFit/>
          </a:bodyPr>
          <a:lstStyle/>
          <a:p>
            <a:r>
              <a:rPr lang="en-US" dirty="0"/>
              <a:t>GRE-EPI volumes</a:t>
            </a:r>
          </a:p>
        </p:txBody>
      </p:sp>
      <p:pic>
        <p:nvPicPr>
          <p:cNvPr id="16" name="Picture 15"/>
          <p:cNvPicPr>
            <a:picLocks noChangeAspect="1"/>
          </p:cNvPicPr>
          <p:nvPr/>
        </p:nvPicPr>
        <p:blipFill>
          <a:blip r:embed="rId3"/>
          <a:stretch>
            <a:fillRect/>
          </a:stretch>
        </p:blipFill>
        <p:spPr>
          <a:xfrm>
            <a:off x="9356728" y="2054480"/>
            <a:ext cx="179159" cy="1190897"/>
          </a:xfrm>
          <a:prstGeom prst="rect">
            <a:avLst/>
          </a:prstGeom>
        </p:spPr>
      </p:pic>
      <p:pic>
        <p:nvPicPr>
          <p:cNvPr id="17" name="Picture 16"/>
          <p:cNvPicPr>
            <a:picLocks noChangeAspect="1"/>
          </p:cNvPicPr>
          <p:nvPr/>
        </p:nvPicPr>
        <p:blipFill>
          <a:blip r:embed="rId3"/>
          <a:stretch>
            <a:fillRect/>
          </a:stretch>
        </p:blipFill>
        <p:spPr>
          <a:xfrm>
            <a:off x="9353081" y="3381101"/>
            <a:ext cx="179159" cy="1190897"/>
          </a:xfrm>
          <a:prstGeom prst="rect">
            <a:avLst/>
          </a:prstGeom>
        </p:spPr>
      </p:pic>
      <p:sp>
        <p:nvSpPr>
          <p:cNvPr id="18" name="TextBox 17"/>
          <p:cNvSpPr txBox="1"/>
          <p:nvPr/>
        </p:nvSpPr>
        <p:spPr>
          <a:xfrm rot="16200000">
            <a:off x="2398558" y="2511428"/>
            <a:ext cx="1276824" cy="276999"/>
          </a:xfrm>
          <a:prstGeom prst="rect">
            <a:avLst/>
          </a:prstGeom>
          <a:noFill/>
        </p:spPr>
        <p:txBody>
          <a:bodyPr wrap="none" rtlCol="0">
            <a:spAutoFit/>
          </a:bodyPr>
          <a:lstStyle/>
          <a:p>
            <a:r>
              <a:rPr lang="en-US" sz="1200"/>
              <a:t>Standard window</a:t>
            </a:r>
          </a:p>
        </p:txBody>
      </p:sp>
      <p:sp>
        <p:nvSpPr>
          <p:cNvPr id="19" name="TextBox 18"/>
          <p:cNvSpPr txBox="1"/>
          <p:nvPr/>
        </p:nvSpPr>
        <p:spPr>
          <a:xfrm rot="16200000">
            <a:off x="2577405" y="3838049"/>
            <a:ext cx="977704" cy="276999"/>
          </a:xfrm>
          <a:prstGeom prst="rect">
            <a:avLst/>
          </a:prstGeom>
          <a:noFill/>
        </p:spPr>
        <p:txBody>
          <a:bodyPr wrap="none" rtlCol="0">
            <a:spAutoFit/>
          </a:bodyPr>
          <a:lstStyle/>
          <a:p>
            <a:r>
              <a:rPr lang="en-US" sz="1200" dirty="0"/>
              <a:t>10x window</a:t>
            </a:r>
          </a:p>
        </p:txBody>
      </p:sp>
      <p:sp>
        <p:nvSpPr>
          <p:cNvPr id="20" name="TextBox 19"/>
          <p:cNvSpPr txBox="1"/>
          <p:nvPr/>
        </p:nvSpPr>
        <p:spPr>
          <a:xfrm>
            <a:off x="9473616" y="3013746"/>
            <a:ext cx="276038" cy="307777"/>
          </a:xfrm>
          <a:prstGeom prst="rect">
            <a:avLst/>
          </a:prstGeom>
          <a:noFill/>
        </p:spPr>
        <p:txBody>
          <a:bodyPr wrap="none" rtlCol="0">
            <a:spAutoFit/>
          </a:bodyPr>
          <a:lstStyle/>
          <a:p>
            <a:r>
              <a:rPr lang="en-US" sz="1400"/>
              <a:t>0</a:t>
            </a:r>
          </a:p>
        </p:txBody>
      </p:sp>
      <p:sp>
        <p:nvSpPr>
          <p:cNvPr id="21" name="TextBox 20"/>
          <p:cNvSpPr txBox="1"/>
          <p:nvPr/>
        </p:nvSpPr>
        <p:spPr>
          <a:xfrm>
            <a:off x="9474115" y="1918756"/>
            <a:ext cx="550151" cy="307777"/>
          </a:xfrm>
          <a:prstGeom prst="rect">
            <a:avLst/>
          </a:prstGeom>
          <a:noFill/>
        </p:spPr>
        <p:txBody>
          <a:bodyPr wrap="none" rtlCol="0">
            <a:spAutoFit/>
          </a:bodyPr>
          <a:lstStyle/>
          <a:p>
            <a:r>
              <a:rPr lang="en-US" sz="1400"/>
              <a:t>1000</a:t>
            </a:r>
          </a:p>
        </p:txBody>
      </p:sp>
      <p:sp>
        <p:nvSpPr>
          <p:cNvPr id="22" name="TextBox 21"/>
          <p:cNvSpPr txBox="1"/>
          <p:nvPr/>
        </p:nvSpPr>
        <p:spPr>
          <a:xfrm>
            <a:off x="9471018" y="4340367"/>
            <a:ext cx="276038" cy="307777"/>
          </a:xfrm>
          <a:prstGeom prst="rect">
            <a:avLst/>
          </a:prstGeom>
          <a:noFill/>
        </p:spPr>
        <p:txBody>
          <a:bodyPr wrap="none" rtlCol="0">
            <a:spAutoFit/>
          </a:bodyPr>
          <a:lstStyle/>
          <a:p>
            <a:r>
              <a:rPr lang="en-US" sz="1400"/>
              <a:t>0</a:t>
            </a:r>
          </a:p>
        </p:txBody>
      </p:sp>
      <p:sp>
        <p:nvSpPr>
          <p:cNvPr id="23" name="TextBox 22"/>
          <p:cNvSpPr txBox="1"/>
          <p:nvPr/>
        </p:nvSpPr>
        <p:spPr>
          <a:xfrm>
            <a:off x="9471517" y="3271504"/>
            <a:ext cx="458780" cy="307777"/>
          </a:xfrm>
          <a:prstGeom prst="rect">
            <a:avLst/>
          </a:prstGeom>
          <a:noFill/>
        </p:spPr>
        <p:txBody>
          <a:bodyPr wrap="none" rtlCol="0">
            <a:spAutoFit/>
          </a:bodyPr>
          <a:lstStyle/>
          <a:p>
            <a:r>
              <a:rPr lang="en-US" sz="1400" dirty="0"/>
              <a:t>100</a:t>
            </a:r>
          </a:p>
        </p:txBody>
      </p:sp>
      <p:sp>
        <p:nvSpPr>
          <p:cNvPr id="24" name="TextBox 23"/>
          <p:cNvSpPr txBox="1"/>
          <p:nvPr/>
        </p:nvSpPr>
        <p:spPr>
          <a:xfrm>
            <a:off x="8995761" y="1532543"/>
            <a:ext cx="1162076" cy="461665"/>
          </a:xfrm>
          <a:prstGeom prst="rect">
            <a:avLst/>
          </a:prstGeom>
          <a:noFill/>
        </p:spPr>
        <p:txBody>
          <a:bodyPr wrap="square" rtlCol="0">
            <a:spAutoFit/>
          </a:bodyPr>
          <a:lstStyle/>
          <a:p>
            <a:pPr algn="ctr"/>
            <a:r>
              <a:rPr lang="en-US" sz="1200"/>
              <a:t>Image mag. </a:t>
            </a:r>
            <a:r>
              <a:rPr lang="en-US" sz="1200" dirty="0"/>
              <a:t>(</a:t>
            </a:r>
            <a:r>
              <a:rPr lang="en-US" sz="1200" dirty="0" err="1"/>
              <a:t>a.u</a:t>
            </a:r>
            <a:r>
              <a:rPr lang="en-US" sz="1200" dirty="0"/>
              <a:t>.)</a:t>
            </a:r>
          </a:p>
        </p:txBody>
      </p:sp>
      <p:cxnSp>
        <p:nvCxnSpPr>
          <p:cNvPr id="37" name="Straight Arrow Connector 36"/>
          <p:cNvCxnSpPr/>
          <p:nvPr/>
        </p:nvCxnSpPr>
        <p:spPr>
          <a:xfrm flipV="1">
            <a:off x="10167837" y="2812894"/>
            <a:ext cx="0" cy="94358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0067878" y="2906024"/>
            <a:ext cx="1161704" cy="830997"/>
          </a:xfrm>
          <a:prstGeom prst="rect">
            <a:avLst/>
          </a:prstGeom>
          <a:noFill/>
        </p:spPr>
        <p:txBody>
          <a:bodyPr wrap="square" rtlCol="0">
            <a:spAutoFit/>
          </a:bodyPr>
          <a:lstStyle/>
          <a:p>
            <a:pPr algn="ctr"/>
            <a:r>
              <a:rPr lang="en-US" sz="1600">
                <a:solidFill>
                  <a:srgbClr val="0474BF"/>
                </a:solidFill>
              </a:rPr>
              <a:t>Phase-encode direction</a:t>
            </a:r>
          </a:p>
        </p:txBody>
      </p:sp>
      <p:sp>
        <p:nvSpPr>
          <p:cNvPr id="2" name="TextBox 1"/>
          <p:cNvSpPr txBox="1"/>
          <p:nvPr/>
        </p:nvSpPr>
        <p:spPr>
          <a:xfrm>
            <a:off x="3746856" y="4648144"/>
            <a:ext cx="2345899" cy="369332"/>
          </a:xfrm>
          <a:prstGeom prst="rect">
            <a:avLst/>
          </a:prstGeom>
          <a:noFill/>
        </p:spPr>
        <p:txBody>
          <a:bodyPr wrap="none" rtlCol="0">
            <a:spAutoFit/>
          </a:bodyPr>
          <a:lstStyle/>
          <a:p>
            <a:r>
              <a:rPr lang="en-US" i="1" dirty="0">
                <a:solidFill>
                  <a:srgbClr val="FF0000"/>
                </a:solidFill>
              </a:rPr>
              <a:t>Horizontal line artifact!</a:t>
            </a:r>
          </a:p>
        </p:txBody>
      </p:sp>
    </p:spTree>
    <p:extLst>
      <p:ext uri="{BB962C8B-B14F-4D97-AF65-F5344CB8AC3E}">
        <p14:creationId xmlns:p14="http://schemas.microsoft.com/office/powerpoint/2010/main" val="273756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Details on board testing</a:t>
            </a:r>
          </a:p>
        </p:txBody>
      </p:sp>
      <p:sp>
        <p:nvSpPr>
          <p:cNvPr id="3" name="Content Placeholder 2"/>
          <p:cNvSpPr>
            <a:spLocks noGrp="1"/>
          </p:cNvSpPr>
          <p:nvPr>
            <p:ph idx="1"/>
          </p:nvPr>
        </p:nvSpPr>
        <p:spPr/>
        <p:txBody>
          <a:bodyPr/>
          <a:lstStyle/>
          <a:p>
            <a:r>
              <a:rPr lang="en-US" dirty="0"/>
              <a:t>Reproduced from </a:t>
            </a:r>
            <a:r>
              <a:rPr lang="en-US" i="1" dirty="0" err="1"/>
              <a:t>Arango</a:t>
            </a:r>
            <a:r>
              <a:rPr lang="en-US" i="1" dirty="0"/>
              <a:t> N, ISMRM 2016</a:t>
            </a:r>
            <a:endParaRPr lang="en-US" dirty="0"/>
          </a:p>
        </p:txBody>
      </p:sp>
    </p:spTree>
    <p:extLst>
      <p:ext uri="{BB962C8B-B14F-4D97-AF65-F5344CB8AC3E}">
        <p14:creationId xmlns:p14="http://schemas.microsoft.com/office/powerpoint/2010/main" val="1774430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901149132"/>
              </p:ext>
            </p:extLst>
          </p:nvPr>
        </p:nvGraphicFramePr>
        <p:xfrm>
          <a:off x="175768" y="91778"/>
          <a:ext cx="11427971" cy="6438054"/>
        </p:xfrm>
        <a:graphic>
          <a:graphicData uri="http://schemas.openxmlformats.org/drawingml/2006/table">
            <a:tbl>
              <a:tblPr firstRow="1" bandRow="1">
                <a:tableStyleId>{5C22544A-7EE6-4342-B048-85BDC9FD1C3A}</a:tableStyleId>
              </a:tblPr>
              <a:tblGrid>
                <a:gridCol w="1986736">
                  <a:extLst>
                    <a:ext uri="{9D8B030D-6E8A-4147-A177-3AD203B41FA5}">
                      <a16:colId xmlns:a16="http://schemas.microsoft.com/office/drawing/2014/main" val="20000"/>
                    </a:ext>
                  </a:extLst>
                </a:gridCol>
                <a:gridCol w="1986736">
                  <a:extLst>
                    <a:ext uri="{9D8B030D-6E8A-4147-A177-3AD203B41FA5}">
                      <a16:colId xmlns:a16="http://schemas.microsoft.com/office/drawing/2014/main" val="20001"/>
                    </a:ext>
                  </a:extLst>
                </a:gridCol>
                <a:gridCol w="1254780">
                  <a:extLst>
                    <a:ext uri="{9D8B030D-6E8A-4147-A177-3AD203B41FA5}">
                      <a16:colId xmlns:a16="http://schemas.microsoft.com/office/drawing/2014/main" val="20002"/>
                    </a:ext>
                  </a:extLst>
                </a:gridCol>
                <a:gridCol w="1494291">
                  <a:extLst>
                    <a:ext uri="{9D8B030D-6E8A-4147-A177-3AD203B41FA5}">
                      <a16:colId xmlns:a16="http://schemas.microsoft.com/office/drawing/2014/main" val="20003"/>
                    </a:ext>
                  </a:extLst>
                </a:gridCol>
                <a:gridCol w="608913">
                  <a:extLst>
                    <a:ext uri="{9D8B030D-6E8A-4147-A177-3AD203B41FA5}">
                      <a16:colId xmlns:a16="http://schemas.microsoft.com/office/drawing/2014/main" val="20004"/>
                    </a:ext>
                  </a:extLst>
                </a:gridCol>
                <a:gridCol w="4096515">
                  <a:extLst>
                    <a:ext uri="{9D8B030D-6E8A-4147-A177-3AD203B41FA5}">
                      <a16:colId xmlns:a16="http://schemas.microsoft.com/office/drawing/2014/main" val="20005"/>
                    </a:ext>
                  </a:extLst>
                </a:gridCol>
              </a:tblGrid>
              <a:tr h="255694">
                <a:tc>
                  <a:txBody>
                    <a:bodyPr/>
                    <a:lstStyle/>
                    <a:p>
                      <a:r>
                        <a:rPr lang="en-US" sz="1000" dirty="0"/>
                        <a:t>Subsystem</a:t>
                      </a:r>
                    </a:p>
                  </a:txBody>
                  <a:tcPr/>
                </a:tc>
                <a:tc>
                  <a:txBody>
                    <a:bodyPr/>
                    <a:lstStyle/>
                    <a:p>
                      <a:r>
                        <a:rPr lang="en-US" sz="1000" dirty="0"/>
                        <a:t>Part name</a:t>
                      </a:r>
                    </a:p>
                  </a:txBody>
                  <a:tcPr/>
                </a:tc>
                <a:tc>
                  <a:txBody>
                    <a:bodyPr/>
                    <a:lstStyle/>
                    <a:p>
                      <a:r>
                        <a:rPr lang="en-US" sz="1000" dirty="0"/>
                        <a:t>Suggested part number</a:t>
                      </a:r>
                    </a:p>
                  </a:txBody>
                  <a:tcPr/>
                </a:tc>
                <a:tc>
                  <a:txBody>
                    <a:bodyPr/>
                    <a:lstStyle/>
                    <a:p>
                      <a:r>
                        <a:rPr lang="en-US" sz="1000" dirty="0"/>
                        <a:t>Link</a:t>
                      </a:r>
                    </a:p>
                  </a:txBody>
                  <a:tcPr/>
                </a:tc>
                <a:tc>
                  <a:txBody>
                    <a:bodyPr/>
                    <a:lstStyle/>
                    <a:p>
                      <a:r>
                        <a:rPr lang="en-US" sz="1000" dirty="0"/>
                        <a:t>Cost ($ USD)</a:t>
                      </a:r>
                    </a:p>
                  </a:txBody>
                  <a:tcPr/>
                </a:tc>
                <a:tc>
                  <a:txBody>
                    <a:bodyPr/>
                    <a:lstStyle/>
                    <a:p>
                      <a:r>
                        <a:rPr lang="en-US" sz="1000" dirty="0"/>
                        <a:t>Notes</a:t>
                      </a:r>
                    </a:p>
                  </a:txBody>
                  <a:tcPr/>
                </a:tc>
                <a:extLst>
                  <a:ext uri="{0D108BD9-81ED-4DB2-BD59-A6C34878D82A}">
                    <a16:rowId xmlns:a16="http://schemas.microsoft.com/office/drawing/2014/main" val="10000"/>
                  </a:ext>
                </a:extLst>
              </a:tr>
              <a:tr h="27195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1"/>
                  </a:ext>
                </a:extLst>
              </a:tr>
              <a:tr h="299382">
                <a:tc>
                  <a:txBody>
                    <a:bodyPr/>
                    <a:lstStyle/>
                    <a:p>
                      <a:r>
                        <a:rPr lang="en-US" sz="900" dirty="0"/>
                        <a:t>Cabling</a:t>
                      </a:r>
                    </a:p>
                  </a:txBody>
                  <a:tcPr/>
                </a:tc>
                <a:tc>
                  <a:txBody>
                    <a:bodyPr/>
                    <a:lstStyle/>
                    <a:p>
                      <a:r>
                        <a:rPr lang="en-US" sz="900" dirty="0"/>
                        <a:t>Shim</a:t>
                      </a:r>
                      <a:r>
                        <a:rPr lang="en-US" sz="900" baseline="0" dirty="0"/>
                        <a:t> output cable</a:t>
                      </a:r>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2"/>
                  </a:ext>
                </a:extLst>
              </a:tr>
              <a:tr h="338328">
                <a:tc>
                  <a:txBody>
                    <a:bodyPr/>
                    <a:lstStyle/>
                    <a:p>
                      <a:endParaRPr lang="en-US" sz="900" dirty="0"/>
                    </a:p>
                  </a:txBody>
                  <a:tcPr/>
                </a:tc>
                <a:tc>
                  <a:txBody>
                    <a:bodyPr/>
                    <a:lstStyle/>
                    <a:p>
                      <a:r>
                        <a:rPr lang="en-US" sz="900" dirty="0"/>
                        <a:t>Power cable to amplifiers</a:t>
                      </a:r>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3"/>
                  </a:ext>
                </a:extLst>
              </a:tr>
              <a:tr h="292608">
                <a:tc>
                  <a:txBody>
                    <a:bodyPr/>
                    <a:lstStyle/>
                    <a:p>
                      <a:endParaRPr lang="en-US" sz="900" dirty="0"/>
                    </a:p>
                  </a:txBody>
                  <a:tcPr/>
                </a:tc>
                <a:tc>
                  <a:txBody>
                    <a:bodyPr/>
                    <a:lstStyle/>
                    <a:p>
                      <a:r>
                        <a:rPr lang="en-US" sz="900" dirty="0"/>
                        <a:t>Twisted pair cable Option 1</a:t>
                      </a:r>
                    </a:p>
                  </a:txBody>
                  <a:tcPr/>
                </a:tc>
                <a:tc>
                  <a:txBody>
                    <a:bodyPr/>
                    <a:lstStyle/>
                    <a:p>
                      <a:endParaRPr lang="en-US" sz="90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4"/>
                  </a:ext>
                </a:extLst>
              </a:tr>
              <a:tr h="301752">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5"/>
                  </a:ext>
                </a:extLst>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6"/>
                  </a:ext>
                </a:extLst>
              </a:tr>
              <a:tr h="287528">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7"/>
                  </a:ext>
                </a:extLst>
              </a:tr>
              <a:tr h="245872">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08"/>
                  </a:ext>
                </a:extLst>
              </a:tr>
              <a:tr h="227584">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09"/>
                  </a:ext>
                </a:extLst>
              </a:tr>
              <a:tr h="2550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0"/>
                  </a:ext>
                </a:extLst>
              </a:tr>
              <a:tr h="30073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1"/>
                  </a:ext>
                </a:extLst>
              </a:tr>
              <a:tr h="301752">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2"/>
                  </a:ext>
                </a:extLst>
              </a:tr>
              <a:tr h="338328">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3"/>
                  </a:ext>
                </a:extLst>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4"/>
                  </a:ext>
                </a:extLst>
              </a:tr>
              <a:tr h="286850">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5"/>
                  </a:ext>
                </a:extLst>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6"/>
                  </a:ext>
                </a:extLst>
              </a:tr>
              <a:tr h="370840">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7"/>
                  </a:ext>
                </a:extLst>
              </a:tr>
              <a:tr h="30683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8"/>
                  </a:ext>
                </a:extLst>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9"/>
                  </a:ext>
                </a:extLst>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19513534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Shape 198"/>
          <p:cNvSpPr>
            <a:spLocks noGrp="1"/>
          </p:cNvSpPr>
          <p:nvPr>
            <p:ph type="title"/>
          </p:nvPr>
        </p:nvSpPr>
        <p:spPr>
          <a:xfrm>
            <a:off x="9200" y="-16235"/>
            <a:ext cx="11956800" cy="763603"/>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Dynamic disturbance rejection</a:t>
            </a:r>
          </a:p>
        </p:txBody>
      </p:sp>
      <p:sp>
        <p:nvSpPr>
          <p:cNvPr id="199" name="Shape 199"/>
          <p:cNvSpPr>
            <a:spLocks noGrp="1"/>
          </p:cNvSpPr>
          <p:nvPr>
            <p:ph type="sldNum" sz="quarter" idx="2"/>
          </p:nvPr>
        </p:nvSpPr>
        <p:spPr>
          <a:xfrm>
            <a:off x="-315989" y="6491722"/>
            <a:ext cx="731600" cy="524801"/>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40</a:t>
            </a:fld>
            <a:endParaRPr sz="1333">
              <a:solidFill>
                <a:srgbClr val="595959"/>
              </a:solidFill>
            </a:endParaRPr>
          </a:p>
        </p:txBody>
      </p:sp>
      <p:sp>
        <p:nvSpPr>
          <p:cNvPr id="200" name="Shape 200"/>
          <p:cNvSpPr/>
          <p:nvPr/>
        </p:nvSpPr>
        <p:spPr>
          <a:xfrm>
            <a:off x="0" y="5986799"/>
            <a:ext cx="12192000" cy="697713"/>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sagittal, 3mm slices ascending, 1.6mm in-plane, matrix 128x128x20, 1302 Hz/pix, 0.94 echo spacing, 6/8 partial Fourier, TE=37 ms, TR=9000 ms </a:t>
            </a:r>
          </a:p>
        </p:txBody>
      </p:sp>
      <p:grpSp>
        <p:nvGrpSpPr>
          <p:cNvPr id="203" name="Group 203"/>
          <p:cNvGrpSpPr/>
          <p:nvPr/>
        </p:nvGrpSpPr>
        <p:grpSpPr>
          <a:xfrm>
            <a:off x="1799435" y="1377631"/>
            <a:ext cx="3977716" cy="3465908"/>
            <a:chOff x="0" y="0"/>
            <a:chExt cx="2983285" cy="2599429"/>
          </a:xfrm>
        </p:grpSpPr>
        <p:sp>
          <p:nvSpPr>
            <p:cNvPr id="201" name="Shape 201"/>
            <p:cNvSpPr/>
            <p:nvPr/>
          </p:nvSpPr>
          <p:spPr>
            <a:xfrm rot="5400000">
              <a:off x="191928" y="-191929"/>
              <a:ext cx="2599430" cy="2983287"/>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02" name="Shape 202"/>
            <p:cNvSpPr/>
            <p:nvPr/>
          </p:nvSpPr>
          <p:spPr>
            <a:xfrm rot="5400000">
              <a:off x="191928" y="-191929"/>
              <a:ext cx="2599430" cy="2983287"/>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04" name="Shape 204"/>
          <p:cNvSpPr/>
          <p:nvPr/>
        </p:nvSpPr>
        <p:spPr>
          <a:xfrm>
            <a:off x="1580316" y="3310633"/>
            <a:ext cx="4088801" cy="134801"/>
          </a:xfrm>
          <a:prstGeom prst="rect">
            <a:avLst/>
          </a:prstGeom>
          <a:solidFill>
            <a:srgbClr val="EEEEEE"/>
          </a:solidFill>
          <a:ln>
            <a:solidFill>
              <a:srgbClr val="595959"/>
            </a:solidFill>
            <a:round/>
          </a:ln>
        </p:spPr>
        <p:txBody>
          <a:bodyPr lIns="0" tIns="0" rIns="0" bIns="0" anchor="ctr"/>
          <a:lstStyle/>
          <a:p>
            <a:pPr lvl="0"/>
            <a:endParaRPr sz="2400"/>
          </a:p>
        </p:txBody>
      </p:sp>
      <p:pic>
        <p:nvPicPr>
          <p:cNvPr id="205" name="image23.png"/>
          <p:cNvPicPr/>
          <p:nvPr/>
        </p:nvPicPr>
        <p:blipFill>
          <a:blip r:embed="rId3">
            <a:alphaModFix amt="34000"/>
            <a:extLst/>
          </a:blip>
          <a:srcRect l="3331" t="7447" r="50002" b="43136"/>
          <a:stretch>
            <a:fillRect/>
          </a:stretch>
        </p:blipFill>
        <p:spPr>
          <a:xfrm>
            <a:off x="4115600" y="2679334"/>
            <a:ext cx="2987448" cy="256737"/>
          </a:xfrm>
          <a:prstGeom prst="rect">
            <a:avLst/>
          </a:prstGeom>
          <a:ln w="12700">
            <a:miter lim="400000"/>
          </a:ln>
        </p:spPr>
      </p:pic>
      <p:sp>
        <p:nvSpPr>
          <p:cNvPr id="206" name="Shape 206"/>
          <p:cNvSpPr/>
          <p:nvPr/>
        </p:nvSpPr>
        <p:spPr>
          <a:xfrm>
            <a:off x="6724224" y="2577177"/>
            <a:ext cx="1326000" cy="513601"/>
          </a:xfrm>
          <a:prstGeom prst="rect">
            <a:avLst/>
          </a:prstGeom>
          <a:solidFill>
            <a:srgbClr val="6AA84F"/>
          </a:solidFill>
          <a:ln>
            <a:solidFill>
              <a:srgbClr val="595959"/>
            </a:solidFill>
            <a:round/>
          </a:ln>
        </p:spPr>
        <p:txBody>
          <a:bodyPr lIns="0" tIns="0" rIns="0" bIns="0" anchor="ctr"/>
          <a:lstStyle/>
          <a:p>
            <a:pPr lvl="0"/>
            <a:endParaRPr sz="2400"/>
          </a:p>
        </p:txBody>
      </p:sp>
      <p:sp>
        <p:nvSpPr>
          <p:cNvPr id="207" name="Shape 207"/>
          <p:cNvSpPr/>
          <p:nvPr/>
        </p:nvSpPr>
        <p:spPr>
          <a:xfrm rot="16200000">
            <a:off x="3754050" y="2844966"/>
            <a:ext cx="594801" cy="3368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208" name="Shape 208"/>
          <p:cNvSpPr/>
          <p:nvPr/>
        </p:nvSpPr>
        <p:spPr>
          <a:xfrm>
            <a:off x="6474563" y="2170363"/>
            <a:ext cx="3220003"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300" b="1"/>
            </a:lvl1pPr>
          </a:lstStyle>
          <a:p>
            <a:pPr lvl="0">
              <a:defRPr sz="1800" b="0"/>
            </a:pPr>
            <a:r>
              <a:rPr sz="1733"/>
              <a:t>Current driver</a:t>
            </a:r>
          </a:p>
        </p:txBody>
      </p:sp>
      <p:sp>
        <p:nvSpPr>
          <p:cNvPr id="209" name="Shape 209"/>
          <p:cNvSpPr/>
          <p:nvPr/>
        </p:nvSpPr>
        <p:spPr>
          <a:xfrm>
            <a:off x="3120243" y="1944234"/>
            <a:ext cx="1832800" cy="77953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210" name="Shape 210"/>
          <p:cNvSpPr/>
          <p:nvPr/>
        </p:nvSpPr>
        <p:spPr>
          <a:xfrm>
            <a:off x="1799435" y="4715169"/>
            <a:ext cx="3978003"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sp>
        <p:nvSpPr>
          <p:cNvPr id="211" name="Shape 211"/>
          <p:cNvSpPr/>
          <p:nvPr/>
        </p:nvSpPr>
        <p:spPr>
          <a:xfrm>
            <a:off x="3245350" y="2762268"/>
            <a:ext cx="336801" cy="427201"/>
          </a:xfrm>
          <a:prstGeom prst="star4">
            <a:avLst>
              <a:gd name="adj" fmla="val 12500"/>
            </a:avLst>
          </a:prstGeom>
          <a:solidFill>
            <a:srgbClr val="EEEEEE"/>
          </a:solidFill>
          <a:ln>
            <a:solidFill>
              <a:srgbClr val="595959"/>
            </a:solidFill>
            <a:round/>
          </a:ln>
        </p:spPr>
        <p:txBody>
          <a:bodyPr lIns="0" tIns="0" rIns="0" bIns="0" anchor="ctr"/>
          <a:lstStyle/>
          <a:p>
            <a:pPr lvl="0"/>
            <a:endParaRPr sz="2400"/>
          </a:p>
        </p:txBody>
      </p:sp>
      <p:sp>
        <p:nvSpPr>
          <p:cNvPr id="212" name="Shape 212"/>
          <p:cNvSpPr/>
          <p:nvPr/>
        </p:nvSpPr>
        <p:spPr>
          <a:xfrm>
            <a:off x="3390117" y="3650500"/>
            <a:ext cx="664801" cy="1"/>
          </a:xfrm>
          <a:prstGeom prst="line">
            <a:avLst/>
          </a:prstGeom>
          <a:ln w="38100">
            <a:solidFill>
              <a:srgbClr val="595959"/>
            </a:solidFill>
            <a:round/>
          </a:ln>
        </p:spPr>
        <p:txBody>
          <a:bodyPr lIns="0" tIns="0" rIns="0" bIns="0"/>
          <a:lstStyle/>
          <a:p>
            <a:pPr defTabSz="609585">
              <a:defRPr sz="1200">
                <a:latin typeface="+mj-lt"/>
                <a:ea typeface="+mj-ea"/>
                <a:cs typeface="+mj-cs"/>
                <a:sym typeface="Helvetica"/>
              </a:defRPr>
            </a:pPr>
            <a:endParaRPr sz="1600"/>
          </a:p>
        </p:txBody>
      </p:sp>
      <p:sp>
        <p:nvSpPr>
          <p:cNvPr id="213" name="Shape 213"/>
          <p:cNvSpPr/>
          <p:nvPr/>
        </p:nvSpPr>
        <p:spPr>
          <a:xfrm flipV="1">
            <a:off x="3415442" y="3547101"/>
            <a:ext cx="1" cy="228801"/>
          </a:xfrm>
          <a:prstGeom prst="line">
            <a:avLst/>
          </a:prstGeom>
          <a:ln w="38100">
            <a:solidFill>
              <a:srgbClr val="595959"/>
            </a:solidFill>
            <a:round/>
          </a:ln>
        </p:spPr>
        <p:txBody>
          <a:bodyPr lIns="0" tIns="0" rIns="0" bIns="0"/>
          <a:lstStyle/>
          <a:p>
            <a:pPr defTabSz="609585">
              <a:defRPr sz="1200">
                <a:latin typeface="+mj-lt"/>
                <a:ea typeface="+mj-ea"/>
                <a:cs typeface="+mj-cs"/>
                <a:sym typeface="Helvetica"/>
              </a:defRPr>
            </a:pPr>
            <a:endParaRPr sz="1600"/>
          </a:p>
        </p:txBody>
      </p:sp>
      <p:sp>
        <p:nvSpPr>
          <p:cNvPr id="214" name="Shape 214"/>
          <p:cNvSpPr/>
          <p:nvPr/>
        </p:nvSpPr>
        <p:spPr>
          <a:xfrm flipV="1">
            <a:off x="4053144" y="3536100"/>
            <a:ext cx="1" cy="228801"/>
          </a:xfrm>
          <a:prstGeom prst="line">
            <a:avLst/>
          </a:prstGeom>
          <a:ln w="38100">
            <a:solidFill>
              <a:srgbClr val="595959"/>
            </a:solidFill>
            <a:round/>
          </a:ln>
        </p:spPr>
        <p:txBody>
          <a:bodyPr lIns="0" tIns="0" rIns="0" bIns="0"/>
          <a:lstStyle/>
          <a:p>
            <a:pPr defTabSz="609585">
              <a:defRPr sz="1200">
                <a:latin typeface="+mj-lt"/>
                <a:ea typeface="+mj-ea"/>
                <a:cs typeface="+mj-cs"/>
                <a:sym typeface="Helvetica"/>
              </a:defRPr>
            </a:pPr>
            <a:endParaRPr sz="1600"/>
          </a:p>
        </p:txBody>
      </p:sp>
      <p:sp>
        <p:nvSpPr>
          <p:cNvPr id="215" name="Shape 215"/>
          <p:cNvSpPr/>
          <p:nvPr/>
        </p:nvSpPr>
        <p:spPr>
          <a:xfrm>
            <a:off x="2832457" y="3716984"/>
            <a:ext cx="1777601" cy="77953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lgn="ctr">
              <a:defRPr sz="1800"/>
            </a:pPr>
            <a:r>
              <a:rPr sz="1733"/>
              <a:t>15 cm</a:t>
            </a:r>
          </a:p>
          <a:p>
            <a:pPr lvl="0" algn="ctr">
              <a:defRPr sz="1800"/>
            </a:pPr>
            <a:r>
              <a:rPr sz="1733"/>
              <a:t>from isocenter</a:t>
            </a:r>
          </a:p>
        </p:txBody>
      </p:sp>
      <p:sp>
        <p:nvSpPr>
          <p:cNvPr id="216" name="Shape 216"/>
          <p:cNvSpPr/>
          <p:nvPr/>
        </p:nvSpPr>
        <p:spPr>
          <a:xfrm>
            <a:off x="6024484" y="3727667"/>
            <a:ext cx="4587201" cy="1046206"/>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733" b="1" dirty="0"/>
              <a:t>Position test loop 15 cm</a:t>
            </a:r>
            <a:r>
              <a:rPr sz="1733" dirty="0"/>
              <a:t> </a:t>
            </a:r>
            <a:r>
              <a:rPr sz="1733" b="1" dirty="0"/>
              <a:t>from </a:t>
            </a:r>
            <a:r>
              <a:rPr sz="1733" b="1" dirty="0" err="1"/>
              <a:t>isocenter</a:t>
            </a:r>
            <a:r>
              <a:rPr sz="1733" dirty="0"/>
              <a:t> and oriented for maximum back-EMF caused by EPI readout (z) gradient slewing to maximize flux</a:t>
            </a:r>
          </a:p>
        </p:txBody>
      </p:sp>
    </p:spTree>
    <p:extLst>
      <p:ext uri="{BB962C8B-B14F-4D97-AF65-F5344CB8AC3E}">
        <p14:creationId xmlns:p14="http://schemas.microsoft.com/office/powerpoint/2010/main" val="78709894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p:cNvSpPr>
          <p:nvPr>
            <p:ph type="title"/>
          </p:nvPr>
        </p:nvSpPr>
        <p:spPr>
          <a:xfrm>
            <a:off x="9200" y="-16235"/>
            <a:ext cx="11956800" cy="763603"/>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Dynamic disturbance rejection</a:t>
            </a:r>
          </a:p>
        </p:txBody>
      </p:sp>
      <p:sp>
        <p:nvSpPr>
          <p:cNvPr id="221" name="Shape 221"/>
          <p:cNvSpPr>
            <a:spLocks noGrp="1"/>
          </p:cNvSpPr>
          <p:nvPr>
            <p:ph type="sldNum" sz="quarter" idx="2"/>
          </p:nvPr>
        </p:nvSpPr>
        <p:spPr>
          <a:xfrm>
            <a:off x="-315989" y="6491722"/>
            <a:ext cx="731600" cy="524801"/>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41</a:t>
            </a:fld>
            <a:endParaRPr sz="1333">
              <a:solidFill>
                <a:srgbClr val="595959"/>
              </a:solidFill>
            </a:endParaRPr>
          </a:p>
        </p:txBody>
      </p:sp>
      <p:sp>
        <p:nvSpPr>
          <p:cNvPr id="222" name="Shape 222"/>
          <p:cNvSpPr/>
          <p:nvPr/>
        </p:nvSpPr>
        <p:spPr>
          <a:xfrm>
            <a:off x="0" y="5986799"/>
            <a:ext cx="12192000" cy="697713"/>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sagittal, 3mm slices ascending, 1.6mm in-plane, matrix 128x128x20, 1302 Hz/pix, 0.94 echo spacing, 6/8 partial Fourier, TE=37 ms, TR=9000 ms </a:t>
            </a:r>
          </a:p>
        </p:txBody>
      </p:sp>
      <p:grpSp>
        <p:nvGrpSpPr>
          <p:cNvPr id="225" name="Group 225"/>
          <p:cNvGrpSpPr/>
          <p:nvPr/>
        </p:nvGrpSpPr>
        <p:grpSpPr>
          <a:xfrm>
            <a:off x="203199" y="2235199"/>
            <a:ext cx="2133603" cy="2743203"/>
            <a:chOff x="0" y="0"/>
            <a:chExt cx="1600200" cy="2057400"/>
          </a:xfrm>
        </p:grpSpPr>
        <p:sp>
          <p:nvSpPr>
            <p:cNvPr id="223" name="Shape 223"/>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24" name="Shape 224"/>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26" name="Shape 226"/>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227" name="image23.png"/>
          <p:cNvPicPr/>
          <p:nvPr/>
        </p:nvPicPr>
        <p:blipFill>
          <a:blip r:embed="rId2">
            <a:alphaModFix amt="34000"/>
            <a:extLst/>
          </a:blip>
          <a:srcRect l="3331" t="7447" r="50002" b="43136"/>
          <a:stretch>
            <a:fillRect/>
          </a:stretch>
        </p:blipFill>
        <p:spPr>
          <a:xfrm>
            <a:off x="1524000" y="3265482"/>
            <a:ext cx="1524000" cy="203201"/>
          </a:xfrm>
          <a:prstGeom prst="rect">
            <a:avLst/>
          </a:prstGeom>
          <a:ln w="12700">
            <a:miter lim="400000"/>
          </a:ln>
        </p:spPr>
      </p:pic>
      <p:sp>
        <p:nvSpPr>
          <p:cNvPr id="228" name="Shape 228"/>
          <p:cNvSpPr/>
          <p:nvPr/>
        </p:nvSpPr>
        <p:spPr>
          <a:xfrm>
            <a:off x="2844800" y="3184617"/>
            <a:ext cx="711200" cy="406401"/>
          </a:xfrm>
          <a:prstGeom prst="rect">
            <a:avLst/>
          </a:prstGeom>
          <a:solidFill>
            <a:srgbClr val="6AA84F"/>
          </a:solidFill>
          <a:ln>
            <a:solidFill>
              <a:srgbClr val="595959"/>
            </a:solidFill>
            <a:round/>
          </a:ln>
        </p:spPr>
        <p:txBody>
          <a:bodyPr lIns="0" tIns="0" rIns="0" bIns="0" anchor="ctr"/>
          <a:lstStyle/>
          <a:p>
            <a:pPr lvl="0"/>
            <a:endParaRPr sz="2400"/>
          </a:p>
        </p:txBody>
      </p:sp>
      <p:sp>
        <p:nvSpPr>
          <p:cNvPr id="229" name="Shape 229"/>
          <p:cNvSpPr/>
          <p:nvPr/>
        </p:nvSpPr>
        <p:spPr>
          <a:xfrm rot="16200000">
            <a:off x="1359466" y="3449634"/>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230" name="Shape 230"/>
          <p:cNvSpPr/>
          <p:nvPr/>
        </p:nvSpPr>
        <p:spPr>
          <a:xfrm>
            <a:off x="2438400" y="2782217"/>
            <a:ext cx="17272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300" b="1"/>
            </a:lvl1pPr>
          </a:lstStyle>
          <a:p>
            <a:pPr lvl="0">
              <a:defRPr sz="1800" b="0"/>
            </a:pPr>
            <a:r>
              <a:rPr sz="1733"/>
              <a:t>Current driver</a:t>
            </a:r>
          </a:p>
        </p:txBody>
      </p:sp>
      <p:sp>
        <p:nvSpPr>
          <p:cNvPr id="231" name="Shape 231"/>
          <p:cNvSpPr/>
          <p:nvPr/>
        </p:nvSpPr>
        <p:spPr>
          <a:xfrm>
            <a:off x="203200" y="2442401"/>
            <a:ext cx="1625600" cy="77953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232" name="Shape 232"/>
          <p:cNvSpPr/>
          <p:nvPr/>
        </p:nvSpPr>
        <p:spPr>
          <a:xfrm>
            <a:off x="203200" y="4876801"/>
            <a:ext cx="21336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pic>
        <p:nvPicPr>
          <p:cNvPr id="233" name="image15.png"/>
          <p:cNvPicPr/>
          <p:nvPr/>
        </p:nvPicPr>
        <p:blipFill>
          <a:blip r:embed="rId3">
            <a:extLst/>
          </a:blip>
          <a:srcRect l="7337" r="46803"/>
          <a:stretch>
            <a:fillRect/>
          </a:stretch>
        </p:blipFill>
        <p:spPr>
          <a:xfrm>
            <a:off x="6044648" y="1509400"/>
            <a:ext cx="5590768" cy="4194801"/>
          </a:xfrm>
          <a:prstGeom prst="rect">
            <a:avLst/>
          </a:prstGeom>
          <a:ln w="12700">
            <a:miter lim="400000"/>
          </a:ln>
        </p:spPr>
      </p:pic>
      <p:sp>
        <p:nvSpPr>
          <p:cNvPr id="234" name="Shape 234"/>
          <p:cNvSpPr/>
          <p:nvPr/>
        </p:nvSpPr>
        <p:spPr>
          <a:xfrm>
            <a:off x="847584" y="3329144"/>
            <a:ext cx="336801" cy="427201"/>
          </a:xfrm>
          <a:prstGeom prst="star4">
            <a:avLst>
              <a:gd name="adj" fmla="val 12500"/>
            </a:avLst>
          </a:prstGeom>
          <a:solidFill>
            <a:srgbClr val="EEEEEE"/>
          </a:solidFill>
          <a:ln>
            <a:solidFill>
              <a:srgbClr val="595959"/>
            </a:solidFill>
            <a:round/>
          </a:ln>
        </p:spPr>
        <p:txBody>
          <a:bodyPr lIns="0" tIns="0" rIns="0" bIns="0" anchor="ctr"/>
          <a:lstStyle/>
          <a:p>
            <a:pPr lvl="0"/>
            <a:endParaRPr sz="2400"/>
          </a:p>
        </p:txBody>
      </p:sp>
      <p:sp>
        <p:nvSpPr>
          <p:cNvPr id="235" name="Shape 235"/>
          <p:cNvSpPr/>
          <p:nvPr/>
        </p:nvSpPr>
        <p:spPr>
          <a:xfrm>
            <a:off x="203199" y="864984"/>
            <a:ext cx="4587203" cy="1046206"/>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733" b="1"/>
              <a:t>Position test loop 15 cm</a:t>
            </a:r>
            <a:r>
              <a:rPr sz="1733"/>
              <a:t> </a:t>
            </a:r>
            <a:r>
              <a:rPr sz="1733" b="1"/>
              <a:t>from isocenter</a:t>
            </a:r>
            <a:r>
              <a:rPr sz="1733"/>
              <a:t> and oriented for maximum back-EMF caused by EPI readout (z) gradient slewing to maximize flux</a:t>
            </a:r>
          </a:p>
        </p:txBody>
      </p:sp>
      <p:grpSp>
        <p:nvGrpSpPr>
          <p:cNvPr id="238" name="Group 238"/>
          <p:cNvGrpSpPr/>
          <p:nvPr/>
        </p:nvGrpSpPr>
        <p:grpSpPr>
          <a:xfrm>
            <a:off x="7022233" y="1274435"/>
            <a:ext cx="3635604" cy="553955"/>
            <a:chOff x="-1" y="-1"/>
            <a:chExt cx="2726702" cy="415465"/>
          </a:xfrm>
        </p:grpSpPr>
        <p:sp>
          <p:nvSpPr>
            <p:cNvPr id="236" name="Shape 236"/>
            <p:cNvSpPr/>
            <p:nvPr/>
          </p:nvSpPr>
          <p:spPr>
            <a:xfrm>
              <a:off x="-1" y="-1"/>
              <a:ext cx="2726702" cy="393602"/>
            </a:xfrm>
            <a:prstGeom prst="rect">
              <a:avLst/>
            </a:prstGeom>
            <a:solidFill>
              <a:srgbClr val="FFFFFF"/>
            </a:solidFill>
            <a:ln w="12700" cap="flat">
              <a:noFill/>
              <a:miter lim="400000"/>
            </a:ln>
            <a:effectLst/>
          </p:spPr>
          <p:txBody>
            <a:bodyPr wrap="square" lIns="0" tIns="0" rIns="0" bIns="0" numCol="1" anchor="t">
              <a:noAutofit/>
            </a:bodyPr>
            <a:lstStyle/>
            <a:p>
              <a:pPr lvl="0" algn="ctr"/>
              <a:endParaRPr sz="2400"/>
            </a:p>
          </p:txBody>
        </p:sp>
        <p:sp>
          <p:nvSpPr>
            <p:cNvPr id="237" name="Shape 237"/>
            <p:cNvSpPr/>
            <p:nvPr/>
          </p:nvSpPr>
          <p:spPr>
            <a:xfrm>
              <a:off x="-1" y="-1"/>
              <a:ext cx="2726702" cy="415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21899" tIns="121899" rIns="121899" bIns="121899" numCol="1" anchor="t">
              <a:spAutoFit/>
            </a:bodyPr>
            <a:lstStyle>
              <a:lvl1pPr algn="ctr">
                <a:defRPr sz="1500"/>
              </a:lvl1pPr>
            </a:lstStyle>
            <a:p>
              <a:pPr lvl="0">
                <a:defRPr sz="1800"/>
              </a:pPr>
              <a:r>
                <a:rPr sz="2000"/>
                <a:t>Gradient slew disturbance</a:t>
              </a:r>
            </a:p>
          </p:txBody>
        </p:sp>
      </p:grpSp>
    </p:spTree>
    <p:extLst>
      <p:ext uri="{BB962C8B-B14F-4D97-AF65-F5344CB8AC3E}">
        <p14:creationId xmlns:p14="http://schemas.microsoft.com/office/powerpoint/2010/main" val="308339718"/>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p:cNvSpPr>
          <p:nvPr>
            <p:ph type="title"/>
          </p:nvPr>
        </p:nvSpPr>
        <p:spPr>
          <a:xfrm>
            <a:off x="9200" y="-16235"/>
            <a:ext cx="11956800" cy="763603"/>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Dynamic disturbance rejection</a:t>
            </a:r>
          </a:p>
        </p:txBody>
      </p:sp>
      <p:sp>
        <p:nvSpPr>
          <p:cNvPr id="241" name="Shape 241"/>
          <p:cNvSpPr>
            <a:spLocks noGrp="1"/>
          </p:cNvSpPr>
          <p:nvPr>
            <p:ph type="sldNum" sz="quarter" idx="2"/>
          </p:nvPr>
        </p:nvSpPr>
        <p:spPr>
          <a:xfrm>
            <a:off x="-315989" y="6491722"/>
            <a:ext cx="731600" cy="524801"/>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42</a:t>
            </a:fld>
            <a:endParaRPr sz="1333">
              <a:solidFill>
                <a:srgbClr val="595959"/>
              </a:solidFill>
            </a:endParaRPr>
          </a:p>
        </p:txBody>
      </p:sp>
      <p:sp>
        <p:nvSpPr>
          <p:cNvPr id="242" name="Shape 242"/>
          <p:cNvSpPr/>
          <p:nvPr/>
        </p:nvSpPr>
        <p:spPr>
          <a:xfrm>
            <a:off x="0" y="5986799"/>
            <a:ext cx="12192000" cy="697713"/>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sagittal, 3mm slices ascending, 1.6mm in-plane, matrix 128x128x20, 1302 Hz/pix, 0.94 echo spacing, 6/8 partial Fourier, TE=37 ms, TR=9000 ms </a:t>
            </a:r>
          </a:p>
        </p:txBody>
      </p:sp>
      <p:grpSp>
        <p:nvGrpSpPr>
          <p:cNvPr id="245" name="Group 245"/>
          <p:cNvGrpSpPr/>
          <p:nvPr/>
        </p:nvGrpSpPr>
        <p:grpSpPr>
          <a:xfrm>
            <a:off x="203199" y="2235199"/>
            <a:ext cx="2133603" cy="2743203"/>
            <a:chOff x="0" y="0"/>
            <a:chExt cx="1600200" cy="2057400"/>
          </a:xfrm>
        </p:grpSpPr>
        <p:sp>
          <p:nvSpPr>
            <p:cNvPr id="243" name="Shape 243"/>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44" name="Shape 244"/>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46" name="Shape 246"/>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247" name="image23.png"/>
          <p:cNvPicPr/>
          <p:nvPr/>
        </p:nvPicPr>
        <p:blipFill>
          <a:blip r:embed="rId2">
            <a:alphaModFix amt="34000"/>
            <a:extLst/>
          </a:blip>
          <a:srcRect l="3331" t="7447" r="50002" b="43136"/>
          <a:stretch>
            <a:fillRect/>
          </a:stretch>
        </p:blipFill>
        <p:spPr>
          <a:xfrm>
            <a:off x="1524000" y="3265482"/>
            <a:ext cx="1524000" cy="203201"/>
          </a:xfrm>
          <a:prstGeom prst="rect">
            <a:avLst/>
          </a:prstGeom>
          <a:ln w="12700">
            <a:miter lim="400000"/>
          </a:ln>
        </p:spPr>
      </p:pic>
      <p:sp>
        <p:nvSpPr>
          <p:cNvPr id="248" name="Shape 248"/>
          <p:cNvSpPr/>
          <p:nvPr/>
        </p:nvSpPr>
        <p:spPr>
          <a:xfrm>
            <a:off x="2844800" y="3184617"/>
            <a:ext cx="711200" cy="406401"/>
          </a:xfrm>
          <a:prstGeom prst="rect">
            <a:avLst/>
          </a:prstGeom>
          <a:solidFill>
            <a:srgbClr val="6AA84F"/>
          </a:solidFill>
          <a:ln>
            <a:solidFill>
              <a:srgbClr val="595959"/>
            </a:solidFill>
            <a:round/>
          </a:ln>
        </p:spPr>
        <p:txBody>
          <a:bodyPr lIns="0" tIns="0" rIns="0" bIns="0" anchor="ctr"/>
          <a:lstStyle/>
          <a:p>
            <a:pPr lvl="0"/>
            <a:endParaRPr sz="2400"/>
          </a:p>
        </p:txBody>
      </p:sp>
      <p:sp>
        <p:nvSpPr>
          <p:cNvPr id="249" name="Shape 249"/>
          <p:cNvSpPr/>
          <p:nvPr/>
        </p:nvSpPr>
        <p:spPr>
          <a:xfrm rot="16200000">
            <a:off x="1359466" y="3449634"/>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250" name="Shape 250"/>
          <p:cNvSpPr/>
          <p:nvPr/>
        </p:nvSpPr>
        <p:spPr>
          <a:xfrm>
            <a:off x="2438400" y="2782217"/>
            <a:ext cx="17272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300" b="1"/>
            </a:lvl1pPr>
          </a:lstStyle>
          <a:p>
            <a:pPr lvl="0">
              <a:defRPr sz="1800" b="0"/>
            </a:pPr>
            <a:r>
              <a:rPr sz="1733"/>
              <a:t>Current driver</a:t>
            </a:r>
          </a:p>
        </p:txBody>
      </p:sp>
      <p:sp>
        <p:nvSpPr>
          <p:cNvPr id="251" name="Shape 251"/>
          <p:cNvSpPr/>
          <p:nvPr/>
        </p:nvSpPr>
        <p:spPr>
          <a:xfrm>
            <a:off x="203200" y="2442401"/>
            <a:ext cx="1625600" cy="77953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252" name="Shape 252"/>
          <p:cNvSpPr/>
          <p:nvPr/>
        </p:nvSpPr>
        <p:spPr>
          <a:xfrm>
            <a:off x="203200" y="4876801"/>
            <a:ext cx="21336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pic>
        <p:nvPicPr>
          <p:cNvPr id="253" name="image20.png"/>
          <p:cNvPicPr/>
          <p:nvPr/>
        </p:nvPicPr>
        <p:blipFill>
          <a:blip r:embed="rId3">
            <a:extLst/>
          </a:blip>
          <a:stretch>
            <a:fillRect/>
          </a:stretch>
        </p:blipFill>
        <p:spPr>
          <a:xfrm>
            <a:off x="5488066" y="1207149"/>
            <a:ext cx="6703933" cy="4645368"/>
          </a:xfrm>
          <a:prstGeom prst="rect">
            <a:avLst/>
          </a:prstGeom>
          <a:ln w="12700">
            <a:miter lim="400000"/>
          </a:ln>
        </p:spPr>
      </p:pic>
      <p:grpSp>
        <p:nvGrpSpPr>
          <p:cNvPr id="256" name="Group 256"/>
          <p:cNvGrpSpPr/>
          <p:nvPr/>
        </p:nvGrpSpPr>
        <p:grpSpPr>
          <a:xfrm>
            <a:off x="6440066" y="986594"/>
            <a:ext cx="5002804" cy="553955"/>
            <a:chOff x="-1" y="-1"/>
            <a:chExt cx="3752102" cy="415465"/>
          </a:xfrm>
        </p:grpSpPr>
        <p:sp>
          <p:nvSpPr>
            <p:cNvPr id="254" name="Shape 254"/>
            <p:cNvSpPr/>
            <p:nvPr/>
          </p:nvSpPr>
          <p:spPr>
            <a:xfrm>
              <a:off x="-1" y="-1"/>
              <a:ext cx="3752102" cy="393602"/>
            </a:xfrm>
            <a:prstGeom prst="rect">
              <a:avLst/>
            </a:prstGeom>
            <a:solidFill>
              <a:srgbClr val="FFFFFF"/>
            </a:solidFill>
            <a:ln w="12700" cap="flat">
              <a:noFill/>
              <a:miter lim="400000"/>
            </a:ln>
            <a:effectLst/>
          </p:spPr>
          <p:txBody>
            <a:bodyPr wrap="square" lIns="0" tIns="0" rIns="0" bIns="0" numCol="1" anchor="t">
              <a:noAutofit/>
            </a:bodyPr>
            <a:lstStyle/>
            <a:p>
              <a:pPr lvl="0" algn="ctr"/>
              <a:endParaRPr sz="2400"/>
            </a:p>
          </p:txBody>
        </p:sp>
        <p:sp>
          <p:nvSpPr>
            <p:cNvPr id="255" name="Shape 255"/>
            <p:cNvSpPr/>
            <p:nvPr/>
          </p:nvSpPr>
          <p:spPr>
            <a:xfrm>
              <a:off x="-1" y="-1"/>
              <a:ext cx="3752102" cy="415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21899" tIns="121899" rIns="121899" bIns="121899" numCol="1" anchor="t">
              <a:spAutoFit/>
            </a:bodyPr>
            <a:lstStyle>
              <a:lvl1pPr algn="ctr">
                <a:defRPr sz="1500"/>
              </a:lvl1pPr>
            </a:lstStyle>
            <a:p>
              <a:pPr lvl="0">
                <a:defRPr sz="1800"/>
              </a:pPr>
              <a:r>
                <a:rPr sz="2000"/>
                <a:t>Shim current during gradient switching</a:t>
              </a:r>
            </a:p>
          </p:txBody>
        </p:sp>
      </p:grpSp>
      <p:sp>
        <p:nvSpPr>
          <p:cNvPr id="257" name="Shape 257"/>
          <p:cNvSpPr/>
          <p:nvPr/>
        </p:nvSpPr>
        <p:spPr>
          <a:xfrm>
            <a:off x="203200" y="776700"/>
            <a:ext cx="68176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300" b="1"/>
            </a:lvl1pPr>
          </a:lstStyle>
          <a:p>
            <a:pPr lvl="0">
              <a:defRPr sz="1800" b="0"/>
            </a:pPr>
            <a:r>
              <a:rPr sz="1733"/>
              <a:t>Closed loop controller rejects gradient slew</a:t>
            </a:r>
          </a:p>
        </p:txBody>
      </p:sp>
      <p:sp>
        <p:nvSpPr>
          <p:cNvPr id="258" name="Shape 258"/>
          <p:cNvSpPr/>
          <p:nvPr/>
        </p:nvSpPr>
        <p:spPr>
          <a:xfrm>
            <a:off x="847584" y="3329144"/>
            <a:ext cx="336801" cy="427201"/>
          </a:xfrm>
          <a:prstGeom prst="star4">
            <a:avLst>
              <a:gd name="adj" fmla="val 12500"/>
            </a:avLst>
          </a:prstGeom>
          <a:solidFill>
            <a:srgbClr val="EEEEEE"/>
          </a:solidFill>
          <a:ln>
            <a:solidFill>
              <a:srgbClr val="595959"/>
            </a:solidFill>
            <a:round/>
          </a:ln>
        </p:spPr>
        <p:txBody>
          <a:bodyPr lIns="0" tIns="0" rIns="0" bIns="0" anchor="ctr"/>
          <a:lstStyle/>
          <a:p>
            <a:pPr lvl="0"/>
            <a:endParaRPr sz="2400"/>
          </a:p>
        </p:txBody>
      </p:sp>
    </p:spTree>
    <p:extLst>
      <p:ext uri="{BB962C8B-B14F-4D97-AF65-F5344CB8AC3E}">
        <p14:creationId xmlns:p14="http://schemas.microsoft.com/office/powerpoint/2010/main" val="38760021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 name="image20.png"/>
          <p:cNvPicPr/>
          <p:nvPr/>
        </p:nvPicPr>
        <p:blipFill>
          <a:blip r:embed="rId2">
            <a:extLst/>
          </a:blip>
          <a:stretch>
            <a:fillRect/>
          </a:stretch>
        </p:blipFill>
        <p:spPr>
          <a:xfrm>
            <a:off x="5488066" y="1207149"/>
            <a:ext cx="6703933" cy="4645368"/>
          </a:xfrm>
          <a:prstGeom prst="rect">
            <a:avLst/>
          </a:prstGeom>
          <a:ln w="12700">
            <a:miter lim="400000"/>
          </a:ln>
        </p:spPr>
      </p:pic>
      <p:sp>
        <p:nvSpPr>
          <p:cNvPr id="261" name="Shape 261"/>
          <p:cNvSpPr>
            <a:spLocks noGrp="1"/>
          </p:cNvSpPr>
          <p:nvPr>
            <p:ph type="title"/>
          </p:nvPr>
        </p:nvSpPr>
        <p:spPr>
          <a:xfrm>
            <a:off x="9200" y="-16235"/>
            <a:ext cx="11956800" cy="763603"/>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Dynamic disturbance rejection</a:t>
            </a:r>
          </a:p>
        </p:txBody>
      </p:sp>
      <p:sp>
        <p:nvSpPr>
          <p:cNvPr id="262" name="Shape 262"/>
          <p:cNvSpPr>
            <a:spLocks noGrp="1"/>
          </p:cNvSpPr>
          <p:nvPr>
            <p:ph type="sldNum" sz="quarter" idx="2"/>
          </p:nvPr>
        </p:nvSpPr>
        <p:spPr>
          <a:xfrm>
            <a:off x="-315989" y="6491722"/>
            <a:ext cx="731600" cy="524801"/>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43</a:t>
            </a:fld>
            <a:endParaRPr sz="1333">
              <a:solidFill>
                <a:srgbClr val="595959"/>
              </a:solidFill>
            </a:endParaRPr>
          </a:p>
        </p:txBody>
      </p:sp>
      <p:sp>
        <p:nvSpPr>
          <p:cNvPr id="263" name="Shape 263"/>
          <p:cNvSpPr/>
          <p:nvPr/>
        </p:nvSpPr>
        <p:spPr>
          <a:xfrm>
            <a:off x="0" y="5986799"/>
            <a:ext cx="12192000" cy="697713"/>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sagittal, 3mm slices ascending, 1.6mm in-plane, matrix 128x128x20, 1302 Hz/pix, 0.94 echo spacing, 6/8 partial Fourier, TE=37 ms, TR=9000 ms </a:t>
            </a:r>
          </a:p>
        </p:txBody>
      </p:sp>
      <p:grpSp>
        <p:nvGrpSpPr>
          <p:cNvPr id="266" name="Group 266"/>
          <p:cNvGrpSpPr/>
          <p:nvPr/>
        </p:nvGrpSpPr>
        <p:grpSpPr>
          <a:xfrm>
            <a:off x="203199" y="2235199"/>
            <a:ext cx="2133603" cy="2743203"/>
            <a:chOff x="0" y="0"/>
            <a:chExt cx="1600200" cy="2057400"/>
          </a:xfrm>
        </p:grpSpPr>
        <p:sp>
          <p:nvSpPr>
            <p:cNvPr id="264" name="Shape 264"/>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65" name="Shape 265"/>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67" name="Shape 267"/>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268" name="image23.png"/>
          <p:cNvPicPr/>
          <p:nvPr/>
        </p:nvPicPr>
        <p:blipFill>
          <a:blip r:embed="rId3">
            <a:alphaModFix amt="34000"/>
            <a:extLst/>
          </a:blip>
          <a:srcRect l="3331" t="7447" r="50002" b="43136"/>
          <a:stretch>
            <a:fillRect/>
          </a:stretch>
        </p:blipFill>
        <p:spPr>
          <a:xfrm>
            <a:off x="1524000" y="3265482"/>
            <a:ext cx="1524000" cy="203201"/>
          </a:xfrm>
          <a:prstGeom prst="rect">
            <a:avLst/>
          </a:prstGeom>
          <a:ln w="12700">
            <a:miter lim="400000"/>
          </a:ln>
        </p:spPr>
      </p:pic>
      <p:sp>
        <p:nvSpPr>
          <p:cNvPr id="269" name="Shape 269"/>
          <p:cNvSpPr/>
          <p:nvPr/>
        </p:nvSpPr>
        <p:spPr>
          <a:xfrm>
            <a:off x="2844800" y="3184617"/>
            <a:ext cx="711200" cy="406401"/>
          </a:xfrm>
          <a:prstGeom prst="rect">
            <a:avLst/>
          </a:prstGeom>
          <a:solidFill>
            <a:srgbClr val="6AA84F"/>
          </a:solidFill>
          <a:ln>
            <a:solidFill>
              <a:srgbClr val="595959"/>
            </a:solidFill>
            <a:round/>
          </a:ln>
        </p:spPr>
        <p:txBody>
          <a:bodyPr lIns="0" tIns="0" rIns="0" bIns="0" anchor="ctr"/>
          <a:lstStyle/>
          <a:p>
            <a:pPr lvl="0"/>
            <a:endParaRPr sz="2400"/>
          </a:p>
        </p:txBody>
      </p:sp>
      <p:sp>
        <p:nvSpPr>
          <p:cNvPr id="270" name="Shape 270"/>
          <p:cNvSpPr/>
          <p:nvPr/>
        </p:nvSpPr>
        <p:spPr>
          <a:xfrm rot="16200000">
            <a:off x="1359466" y="3449634"/>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271" name="Shape 271"/>
          <p:cNvSpPr/>
          <p:nvPr/>
        </p:nvSpPr>
        <p:spPr>
          <a:xfrm>
            <a:off x="2438400" y="2782217"/>
            <a:ext cx="17272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300" b="1"/>
            </a:lvl1pPr>
          </a:lstStyle>
          <a:p>
            <a:pPr lvl="0">
              <a:defRPr sz="1800" b="0"/>
            </a:pPr>
            <a:r>
              <a:rPr sz="1733"/>
              <a:t>Current driver</a:t>
            </a:r>
          </a:p>
        </p:txBody>
      </p:sp>
      <p:sp>
        <p:nvSpPr>
          <p:cNvPr id="272" name="Shape 272"/>
          <p:cNvSpPr/>
          <p:nvPr/>
        </p:nvSpPr>
        <p:spPr>
          <a:xfrm>
            <a:off x="203200" y="2442401"/>
            <a:ext cx="1625600" cy="77953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273" name="Shape 273"/>
          <p:cNvSpPr/>
          <p:nvPr/>
        </p:nvSpPr>
        <p:spPr>
          <a:xfrm>
            <a:off x="203200" y="4876801"/>
            <a:ext cx="21336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sp>
        <p:nvSpPr>
          <p:cNvPr id="274" name="Shape 274"/>
          <p:cNvSpPr/>
          <p:nvPr/>
        </p:nvSpPr>
        <p:spPr>
          <a:xfrm>
            <a:off x="7624833" y="2548966"/>
            <a:ext cx="3796801" cy="470801"/>
          </a:xfrm>
          <a:prstGeom prst="rect">
            <a:avLst/>
          </a:prstGeom>
          <a:ln w="25400">
            <a:solidFill/>
            <a:round/>
          </a:ln>
        </p:spPr>
        <p:txBody>
          <a:bodyPr lIns="0" tIns="0" rIns="0" bIns="0" anchor="ctr"/>
          <a:lstStyle/>
          <a:p>
            <a:pPr lvl="0"/>
            <a:endParaRPr sz="2400"/>
          </a:p>
        </p:txBody>
      </p:sp>
      <p:sp>
        <p:nvSpPr>
          <p:cNvPr id="275" name="Shape 275"/>
          <p:cNvSpPr/>
          <p:nvPr/>
        </p:nvSpPr>
        <p:spPr>
          <a:xfrm>
            <a:off x="8622691" y="3047326"/>
            <a:ext cx="1827200" cy="102001"/>
          </a:xfrm>
          <a:prstGeom prst="rect">
            <a:avLst/>
          </a:prstGeom>
          <a:solidFill>
            <a:srgbClr val="FFFFFF"/>
          </a:solidFill>
          <a:ln w="12700">
            <a:miter lim="400000"/>
          </a:ln>
        </p:spPr>
        <p:txBody>
          <a:bodyPr lIns="0" tIns="0" rIns="0" bIns="0" anchor="ctr"/>
          <a:lstStyle/>
          <a:p>
            <a:pPr lvl="0"/>
            <a:endParaRPr sz="2400"/>
          </a:p>
        </p:txBody>
      </p:sp>
      <p:sp>
        <p:nvSpPr>
          <p:cNvPr id="276" name="Shape 276"/>
          <p:cNvSpPr/>
          <p:nvPr/>
        </p:nvSpPr>
        <p:spPr>
          <a:xfrm>
            <a:off x="847584" y="3329144"/>
            <a:ext cx="336801" cy="427201"/>
          </a:xfrm>
          <a:prstGeom prst="star4">
            <a:avLst>
              <a:gd name="adj" fmla="val 12500"/>
            </a:avLst>
          </a:prstGeom>
          <a:solidFill>
            <a:srgbClr val="EEEEEE"/>
          </a:solidFill>
          <a:ln>
            <a:solidFill>
              <a:srgbClr val="595959"/>
            </a:solidFill>
            <a:round/>
          </a:ln>
        </p:spPr>
        <p:txBody>
          <a:bodyPr lIns="0" tIns="0" rIns="0" bIns="0" anchor="ctr"/>
          <a:lstStyle/>
          <a:p>
            <a:pPr lvl="0"/>
            <a:endParaRPr sz="2400"/>
          </a:p>
        </p:txBody>
      </p:sp>
      <p:grpSp>
        <p:nvGrpSpPr>
          <p:cNvPr id="279" name="Group 279"/>
          <p:cNvGrpSpPr/>
          <p:nvPr/>
        </p:nvGrpSpPr>
        <p:grpSpPr>
          <a:xfrm>
            <a:off x="6440066" y="986594"/>
            <a:ext cx="5002804" cy="553955"/>
            <a:chOff x="-1" y="-1"/>
            <a:chExt cx="3752102" cy="415465"/>
          </a:xfrm>
        </p:grpSpPr>
        <p:sp>
          <p:nvSpPr>
            <p:cNvPr id="277" name="Shape 277"/>
            <p:cNvSpPr/>
            <p:nvPr/>
          </p:nvSpPr>
          <p:spPr>
            <a:xfrm>
              <a:off x="-1" y="-1"/>
              <a:ext cx="3752102" cy="393602"/>
            </a:xfrm>
            <a:prstGeom prst="rect">
              <a:avLst/>
            </a:prstGeom>
            <a:solidFill>
              <a:srgbClr val="FFFFFF"/>
            </a:solidFill>
            <a:ln w="12700" cap="flat">
              <a:noFill/>
              <a:miter lim="400000"/>
            </a:ln>
            <a:effectLst/>
          </p:spPr>
          <p:txBody>
            <a:bodyPr wrap="square" lIns="0" tIns="0" rIns="0" bIns="0" numCol="1" anchor="t">
              <a:noAutofit/>
            </a:bodyPr>
            <a:lstStyle/>
            <a:p>
              <a:pPr lvl="0" algn="ctr"/>
              <a:endParaRPr sz="2400"/>
            </a:p>
          </p:txBody>
        </p:sp>
        <p:sp>
          <p:nvSpPr>
            <p:cNvPr id="278" name="Shape 278"/>
            <p:cNvSpPr/>
            <p:nvPr/>
          </p:nvSpPr>
          <p:spPr>
            <a:xfrm>
              <a:off x="-1" y="-1"/>
              <a:ext cx="3752102" cy="41546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121899" tIns="121899" rIns="121899" bIns="121899" numCol="1" anchor="t">
              <a:spAutoFit/>
            </a:bodyPr>
            <a:lstStyle>
              <a:lvl1pPr algn="ctr">
                <a:defRPr sz="1500"/>
              </a:lvl1pPr>
            </a:lstStyle>
            <a:p>
              <a:pPr lvl="0">
                <a:defRPr sz="1800"/>
              </a:pPr>
              <a:r>
                <a:rPr sz="2000"/>
                <a:t>Shim current during gradient switching</a:t>
              </a:r>
            </a:p>
          </p:txBody>
        </p:sp>
      </p:grpSp>
      <p:sp>
        <p:nvSpPr>
          <p:cNvPr id="280" name="Shape 280"/>
          <p:cNvSpPr/>
          <p:nvPr/>
        </p:nvSpPr>
        <p:spPr>
          <a:xfrm>
            <a:off x="203200" y="776700"/>
            <a:ext cx="68176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300" b="1"/>
            </a:lvl1pPr>
          </a:lstStyle>
          <a:p>
            <a:pPr lvl="0">
              <a:defRPr sz="1800" b="0"/>
            </a:pPr>
            <a:r>
              <a:rPr sz="1733"/>
              <a:t>Closed loop controller rejects gradient slew</a:t>
            </a:r>
          </a:p>
        </p:txBody>
      </p:sp>
      <p:sp>
        <p:nvSpPr>
          <p:cNvPr id="281" name="Shape 281"/>
          <p:cNvSpPr/>
          <p:nvPr/>
        </p:nvSpPr>
        <p:spPr>
          <a:xfrm flipV="1">
            <a:off x="4067417" y="2554751"/>
            <a:ext cx="3557276" cy="739012"/>
          </a:xfrm>
          <a:prstGeom prst="line">
            <a:avLst/>
          </a:prstGeom>
          <a:ln w="25400">
            <a:solidFill>
              <a:srgbClr val="212121"/>
            </a:solidFill>
            <a:custDash>
              <a:ds d="200000" sp="200000"/>
            </a:custDash>
            <a:miter lim="400000"/>
          </a:ln>
        </p:spPr>
        <p:txBody>
          <a:bodyPr lIns="0" tIns="0" rIns="0" bIns="0"/>
          <a:lstStyle/>
          <a:p>
            <a:pPr defTabSz="609585">
              <a:defRPr sz="1200">
                <a:latin typeface="+mj-lt"/>
                <a:ea typeface="+mj-ea"/>
                <a:cs typeface="+mj-cs"/>
                <a:sym typeface="Helvetica"/>
              </a:defRPr>
            </a:pPr>
            <a:endParaRPr sz="1600"/>
          </a:p>
        </p:txBody>
      </p:sp>
      <p:sp>
        <p:nvSpPr>
          <p:cNvPr id="282" name="Shape 282"/>
          <p:cNvSpPr/>
          <p:nvPr/>
        </p:nvSpPr>
        <p:spPr>
          <a:xfrm flipV="1">
            <a:off x="8599547" y="2554558"/>
            <a:ext cx="2835423" cy="739205"/>
          </a:xfrm>
          <a:prstGeom prst="line">
            <a:avLst/>
          </a:prstGeom>
          <a:ln w="25400">
            <a:solidFill>
              <a:srgbClr val="212121"/>
            </a:solidFill>
            <a:custDash>
              <a:ds d="200000" sp="200000"/>
            </a:custDash>
            <a:miter lim="400000"/>
          </a:ln>
        </p:spPr>
        <p:txBody>
          <a:bodyPr lIns="0" tIns="0" rIns="0" bIns="0"/>
          <a:lstStyle/>
          <a:p>
            <a:pPr defTabSz="609585">
              <a:defRPr sz="1200">
                <a:latin typeface="+mj-lt"/>
                <a:ea typeface="+mj-ea"/>
                <a:cs typeface="+mj-cs"/>
                <a:sym typeface="Helvetica"/>
              </a:defRPr>
            </a:pPr>
            <a:endParaRPr sz="1600"/>
          </a:p>
        </p:txBody>
      </p:sp>
      <p:sp>
        <p:nvSpPr>
          <p:cNvPr id="283" name="Shape 283"/>
          <p:cNvSpPr/>
          <p:nvPr/>
        </p:nvSpPr>
        <p:spPr>
          <a:xfrm flipV="1">
            <a:off x="8597758" y="3023135"/>
            <a:ext cx="2825028" cy="3735223"/>
          </a:xfrm>
          <a:prstGeom prst="line">
            <a:avLst/>
          </a:prstGeom>
          <a:ln w="25400">
            <a:solidFill>
              <a:srgbClr val="212121"/>
            </a:solidFill>
            <a:custDash>
              <a:ds d="200000" sp="200000"/>
            </a:custDash>
            <a:miter lim="400000"/>
          </a:ln>
        </p:spPr>
        <p:txBody>
          <a:bodyPr lIns="0" tIns="0" rIns="0" bIns="0"/>
          <a:lstStyle/>
          <a:p>
            <a:pPr defTabSz="609585">
              <a:defRPr sz="1200">
                <a:latin typeface="+mj-lt"/>
                <a:ea typeface="+mj-ea"/>
                <a:cs typeface="+mj-cs"/>
                <a:sym typeface="Helvetica"/>
              </a:defRPr>
            </a:pPr>
            <a:endParaRPr sz="1600"/>
          </a:p>
        </p:txBody>
      </p:sp>
      <p:sp>
        <p:nvSpPr>
          <p:cNvPr id="284" name="Shape 284"/>
          <p:cNvSpPr/>
          <p:nvPr/>
        </p:nvSpPr>
        <p:spPr>
          <a:xfrm flipV="1">
            <a:off x="4136377" y="3041273"/>
            <a:ext cx="3496523" cy="3719528"/>
          </a:xfrm>
          <a:prstGeom prst="line">
            <a:avLst/>
          </a:prstGeom>
          <a:ln w="25400">
            <a:solidFill>
              <a:srgbClr val="212121"/>
            </a:solidFill>
            <a:custDash>
              <a:ds d="200000" sp="200000"/>
            </a:custDash>
            <a:miter lim="400000"/>
          </a:ln>
        </p:spPr>
        <p:txBody>
          <a:bodyPr lIns="0" tIns="0" rIns="0" bIns="0"/>
          <a:lstStyle/>
          <a:p>
            <a:pPr defTabSz="609585">
              <a:defRPr sz="1200">
                <a:latin typeface="+mj-lt"/>
                <a:ea typeface="+mj-ea"/>
                <a:cs typeface="+mj-cs"/>
                <a:sym typeface="Helvetica"/>
              </a:defRPr>
            </a:pPr>
            <a:endParaRPr sz="1600"/>
          </a:p>
        </p:txBody>
      </p:sp>
      <p:pic>
        <p:nvPicPr>
          <p:cNvPr id="285" name="image21.png"/>
          <p:cNvPicPr/>
          <p:nvPr/>
        </p:nvPicPr>
        <p:blipFill>
          <a:blip r:embed="rId4">
            <a:extLst/>
          </a:blip>
          <a:stretch>
            <a:fillRect/>
          </a:stretch>
        </p:blipFill>
        <p:spPr>
          <a:xfrm>
            <a:off x="4076699" y="3294433"/>
            <a:ext cx="4527188" cy="3474963"/>
          </a:xfrm>
          <a:prstGeom prst="rect">
            <a:avLst/>
          </a:prstGeom>
          <a:ln w="28575" cap="sq">
            <a:solidFill>
              <a:srgbClr val="000000"/>
            </a:solidFill>
            <a:prstDash val="solid"/>
            <a:miter lim="800000"/>
          </a:ln>
          <a:effectLst/>
        </p:spPr>
      </p:pic>
    </p:spTree>
    <p:extLst>
      <p:ext uri="{BB962C8B-B14F-4D97-AF65-F5344CB8AC3E}">
        <p14:creationId xmlns:p14="http://schemas.microsoft.com/office/powerpoint/2010/main" val="107891215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9" name="Group 289"/>
          <p:cNvGrpSpPr/>
          <p:nvPr/>
        </p:nvGrpSpPr>
        <p:grpSpPr>
          <a:xfrm>
            <a:off x="203199" y="2235199"/>
            <a:ext cx="2133603" cy="2743203"/>
            <a:chOff x="0" y="0"/>
            <a:chExt cx="1600200" cy="2057400"/>
          </a:xfrm>
        </p:grpSpPr>
        <p:sp>
          <p:nvSpPr>
            <p:cNvPr id="287" name="Shape 287"/>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288" name="Shape 288"/>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291" name="Shape 291"/>
          <p:cNvSpPr>
            <a:spLocks noGrp="1"/>
          </p:cNvSpPr>
          <p:nvPr>
            <p:ph type="sldNum" sz="quarter" idx="2"/>
          </p:nvPr>
        </p:nvSpPr>
        <p:spPr>
          <a:xfrm>
            <a:off x="-315989" y="6491722"/>
            <a:ext cx="731600" cy="524801"/>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44</a:t>
            </a:fld>
            <a:endParaRPr sz="1333">
              <a:solidFill>
                <a:srgbClr val="595959"/>
              </a:solidFill>
            </a:endParaRPr>
          </a:p>
        </p:txBody>
      </p:sp>
      <p:sp>
        <p:nvSpPr>
          <p:cNvPr id="292" name="Shape 292"/>
          <p:cNvSpPr/>
          <p:nvPr/>
        </p:nvSpPr>
        <p:spPr>
          <a:xfrm>
            <a:off x="101600" y="5986799"/>
            <a:ext cx="12192000" cy="697713"/>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axial, 3mm slices ascending, 1.6mm in-plane, matrix 128x128x20, 1302 Hz/pix, 0.94 echo spacing, 6/8 partial Fourier, TE=37 ms, TR=9000 ms </a:t>
            </a:r>
          </a:p>
        </p:txBody>
      </p:sp>
      <p:pic>
        <p:nvPicPr>
          <p:cNvPr id="293" name="image19.png"/>
          <p:cNvPicPr/>
          <p:nvPr/>
        </p:nvPicPr>
        <p:blipFill>
          <a:blip r:embed="rId3">
            <a:extLst/>
          </a:blip>
          <a:srcRect l="55993" t="10053" r="8815" b="30070"/>
          <a:stretch>
            <a:fillRect/>
          </a:stretch>
        </p:blipFill>
        <p:spPr>
          <a:xfrm>
            <a:off x="7682133" y="2170167"/>
            <a:ext cx="4033401" cy="3129399"/>
          </a:xfrm>
          <a:prstGeom prst="rect">
            <a:avLst/>
          </a:prstGeom>
          <a:ln w="12700">
            <a:miter lim="400000"/>
          </a:ln>
        </p:spPr>
      </p:pic>
      <p:sp>
        <p:nvSpPr>
          <p:cNvPr id="294" name="Shape 294"/>
          <p:cNvSpPr/>
          <p:nvPr/>
        </p:nvSpPr>
        <p:spPr>
          <a:xfrm>
            <a:off x="7668801" y="2149476"/>
            <a:ext cx="653201"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a:solidFill>
                  <a:srgbClr val="FFFF00"/>
                </a:solidFill>
              </a:defRPr>
            </a:lvl1pPr>
          </a:lstStyle>
          <a:p>
            <a:pPr lvl="0">
              <a:defRPr sz="1800">
                <a:solidFill>
                  <a:srgbClr val="000000"/>
                </a:solidFill>
              </a:defRPr>
            </a:pPr>
            <a:r>
              <a:rPr sz="1333"/>
              <a:t>+2A</a:t>
            </a:r>
          </a:p>
        </p:txBody>
      </p:sp>
      <p:sp>
        <p:nvSpPr>
          <p:cNvPr id="295" name="Shape 295"/>
          <p:cNvSpPr/>
          <p:nvPr/>
        </p:nvSpPr>
        <p:spPr>
          <a:xfrm>
            <a:off x="8481601" y="2149476"/>
            <a:ext cx="653201"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a:solidFill>
                  <a:srgbClr val="FFFF00"/>
                </a:solidFill>
              </a:defRPr>
            </a:lvl1pPr>
          </a:lstStyle>
          <a:p>
            <a:pPr lvl="0">
              <a:defRPr sz="1800">
                <a:solidFill>
                  <a:srgbClr val="000000"/>
                </a:solidFill>
              </a:defRPr>
            </a:pPr>
            <a:r>
              <a:rPr sz="1333"/>
              <a:t>0A</a:t>
            </a:r>
          </a:p>
        </p:txBody>
      </p:sp>
      <p:sp>
        <p:nvSpPr>
          <p:cNvPr id="296" name="Shape 296"/>
          <p:cNvSpPr/>
          <p:nvPr/>
        </p:nvSpPr>
        <p:spPr>
          <a:xfrm>
            <a:off x="9260866" y="2150675"/>
            <a:ext cx="653201"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a:solidFill>
                  <a:srgbClr val="FFFF00"/>
                </a:solidFill>
              </a:defRPr>
            </a:lvl1pPr>
          </a:lstStyle>
          <a:p>
            <a:pPr lvl="0">
              <a:defRPr sz="1800">
                <a:solidFill>
                  <a:srgbClr val="000000"/>
                </a:solidFill>
              </a:defRPr>
            </a:pPr>
            <a:r>
              <a:rPr sz="1333"/>
              <a:t>-2A</a:t>
            </a:r>
          </a:p>
        </p:txBody>
      </p:sp>
      <p:sp>
        <p:nvSpPr>
          <p:cNvPr id="297" name="Shape 297"/>
          <p:cNvSpPr/>
          <p:nvPr/>
        </p:nvSpPr>
        <p:spPr>
          <a:xfrm>
            <a:off x="10073666" y="2150675"/>
            <a:ext cx="653201"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a:solidFill>
                  <a:srgbClr val="FFFF00"/>
                </a:solidFill>
              </a:defRPr>
            </a:lvl1pPr>
          </a:lstStyle>
          <a:p>
            <a:pPr lvl="0">
              <a:defRPr sz="1800">
                <a:solidFill>
                  <a:srgbClr val="000000"/>
                </a:solidFill>
              </a:defRPr>
            </a:pPr>
            <a:r>
              <a:rPr sz="1333"/>
              <a:t>0A</a:t>
            </a:r>
          </a:p>
        </p:txBody>
      </p:sp>
      <p:pic>
        <p:nvPicPr>
          <p:cNvPr id="298" name="image19.png"/>
          <p:cNvPicPr/>
          <p:nvPr/>
        </p:nvPicPr>
        <p:blipFill>
          <a:blip r:embed="rId3">
            <a:extLst/>
          </a:blip>
          <a:srcRect l="12468" t="10053" r="52340" b="30070"/>
          <a:stretch>
            <a:fillRect/>
          </a:stretch>
        </p:blipFill>
        <p:spPr>
          <a:xfrm>
            <a:off x="3766965" y="2170167"/>
            <a:ext cx="4033403" cy="3129399"/>
          </a:xfrm>
          <a:prstGeom prst="rect">
            <a:avLst/>
          </a:prstGeom>
          <a:ln w="12700">
            <a:miter lim="400000"/>
          </a:ln>
        </p:spPr>
      </p:pic>
      <p:grpSp>
        <p:nvGrpSpPr>
          <p:cNvPr id="302" name="Group 302"/>
          <p:cNvGrpSpPr/>
          <p:nvPr/>
        </p:nvGrpSpPr>
        <p:grpSpPr>
          <a:xfrm>
            <a:off x="539598" y="3321234"/>
            <a:ext cx="984404" cy="417201"/>
            <a:chOff x="0" y="0"/>
            <a:chExt cx="738301" cy="312900"/>
          </a:xfrm>
        </p:grpSpPr>
        <p:sp>
          <p:nvSpPr>
            <p:cNvPr id="299" name="Shape 299"/>
            <p:cNvSpPr/>
            <p:nvPr/>
          </p:nvSpPr>
          <p:spPr>
            <a:xfrm rot="5400000">
              <a:off x="212700" y="-212701"/>
              <a:ext cx="312901" cy="738302"/>
            </a:xfrm>
            <a:custGeom>
              <a:avLst/>
              <a:gdLst/>
              <a:ahLst/>
              <a:cxnLst>
                <a:cxn ang="0">
                  <a:pos x="wd2" y="hd2"/>
                </a:cxn>
                <a:cxn ang="5400000">
                  <a:pos x="wd2" y="hd2"/>
                </a:cxn>
                <a:cxn ang="10800000">
                  <a:pos x="wd2" y="hd2"/>
                </a:cxn>
                <a:cxn ang="16200000">
                  <a:pos x="wd2" y="hd2"/>
                </a:cxn>
              </a:cxnLst>
              <a:rect l="0" t="0" r="r" b="b"/>
              <a:pathLst>
                <a:path w="21600" h="21600" extrusionOk="0">
                  <a:moveTo>
                    <a:pt x="0" y="1144"/>
                  </a:moveTo>
                  <a:cubicBezTo>
                    <a:pt x="0" y="512"/>
                    <a:pt x="4835" y="0"/>
                    <a:pt x="10800" y="0"/>
                  </a:cubicBezTo>
                  <a:cubicBezTo>
                    <a:pt x="16765" y="0"/>
                    <a:pt x="21600" y="512"/>
                    <a:pt x="21600" y="1144"/>
                  </a:cubicBezTo>
                  <a:lnTo>
                    <a:pt x="21600" y="20456"/>
                  </a:lnTo>
                  <a:cubicBezTo>
                    <a:pt x="21600" y="21088"/>
                    <a:pt x="16765" y="21600"/>
                    <a:pt x="10800" y="21600"/>
                  </a:cubicBezTo>
                  <a:cubicBezTo>
                    <a:pt x="4835" y="21600"/>
                    <a:pt x="0" y="21088"/>
                    <a:pt x="0" y="20456"/>
                  </a:cubicBezTo>
                  <a:close/>
                </a:path>
              </a:pathLst>
            </a:custGeom>
            <a:solidFill>
              <a:srgbClr val="3C78D8"/>
            </a:solidFill>
            <a:ln w="12700" cap="flat">
              <a:noFill/>
              <a:miter lim="400000"/>
            </a:ln>
            <a:effectLst/>
          </p:spPr>
          <p:txBody>
            <a:bodyPr wrap="square" lIns="0" tIns="0" rIns="0" bIns="0" numCol="1" anchor="ctr">
              <a:noAutofit/>
            </a:bodyPr>
            <a:lstStyle/>
            <a:p>
              <a:pPr lvl="0"/>
              <a:endParaRPr sz="2400"/>
            </a:p>
          </p:txBody>
        </p:sp>
        <p:sp>
          <p:nvSpPr>
            <p:cNvPr id="300" name="Shape 300"/>
            <p:cNvSpPr/>
            <p:nvPr/>
          </p:nvSpPr>
          <p:spPr>
            <a:xfrm rot="5400000">
              <a:off x="542738" y="117336"/>
              <a:ext cx="312900" cy="7822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endParaRPr sz="2400"/>
            </a:p>
          </p:txBody>
        </p:sp>
        <p:sp>
          <p:nvSpPr>
            <p:cNvPr id="301" name="Shape 301"/>
            <p:cNvSpPr/>
            <p:nvPr/>
          </p:nvSpPr>
          <p:spPr>
            <a:xfrm rot="5400000">
              <a:off x="212700" y="-212701"/>
              <a:ext cx="312901" cy="738302"/>
            </a:xfrm>
            <a:custGeom>
              <a:avLst/>
              <a:gdLst/>
              <a:ahLst/>
              <a:cxnLst>
                <a:cxn ang="0">
                  <a:pos x="wd2" y="hd2"/>
                </a:cxn>
                <a:cxn ang="5400000">
                  <a:pos x="wd2" y="hd2"/>
                </a:cxn>
                <a:cxn ang="10800000">
                  <a:pos x="wd2" y="hd2"/>
                </a:cxn>
                <a:cxn ang="16200000">
                  <a:pos x="wd2" y="hd2"/>
                </a:cxn>
              </a:cxnLst>
              <a:rect l="0" t="0" r="r" b="b"/>
              <a:pathLst>
                <a:path w="21600" h="21600" extrusionOk="0">
                  <a:moveTo>
                    <a:pt x="21600" y="1144"/>
                  </a:moveTo>
                  <a:cubicBezTo>
                    <a:pt x="21600" y="1776"/>
                    <a:pt x="16765" y="2289"/>
                    <a:pt x="10800" y="2289"/>
                  </a:cubicBezTo>
                  <a:cubicBezTo>
                    <a:pt x="4835" y="2289"/>
                    <a:pt x="0" y="1776"/>
                    <a:pt x="0" y="1144"/>
                  </a:cubicBezTo>
                  <a:cubicBezTo>
                    <a:pt x="0" y="512"/>
                    <a:pt x="4835" y="0"/>
                    <a:pt x="10800" y="0"/>
                  </a:cubicBezTo>
                  <a:cubicBezTo>
                    <a:pt x="16765" y="0"/>
                    <a:pt x="21600" y="512"/>
                    <a:pt x="21600" y="1144"/>
                  </a:cubicBezTo>
                  <a:lnTo>
                    <a:pt x="21600" y="20456"/>
                  </a:lnTo>
                  <a:cubicBezTo>
                    <a:pt x="21600" y="21088"/>
                    <a:pt x="16765" y="21600"/>
                    <a:pt x="10800" y="21600"/>
                  </a:cubicBezTo>
                  <a:cubicBezTo>
                    <a:pt x="4835" y="21600"/>
                    <a:pt x="0" y="21088"/>
                    <a:pt x="0" y="20456"/>
                  </a:cubicBezTo>
                  <a:lnTo>
                    <a:pt x="0" y="1144"/>
                  </a:lnTo>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303" name="Shape 303"/>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304" name="image23.png"/>
          <p:cNvPicPr/>
          <p:nvPr/>
        </p:nvPicPr>
        <p:blipFill>
          <a:blip r:embed="rId4">
            <a:alphaModFix amt="34000"/>
            <a:extLst/>
          </a:blip>
          <a:srcRect l="3331" t="7447" r="50002" b="43136"/>
          <a:stretch>
            <a:fillRect/>
          </a:stretch>
        </p:blipFill>
        <p:spPr>
          <a:xfrm>
            <a:off x="1117599" y="3149600"/>
            <a:ext cx="1930405" cy="203201"/>
          </a:xfrm>
          <a:prstGeom prst="rect">
            <a:avLst/>
          </a:prstGeom>
          <a:ln w="12700">
            <a:miter lim="400000"/>
          </a:ln>
        </p:spPr>
      </p:pic>
      <p:sp>
        <p:nvSpPr>
          <p:cNvPr id="305" name="Shape 305"/>
          <p:cNvSpPr/>
          <p:nvPr/>
        </p:nvSpPr>
        <p:spPr>
          <a:xfrm>
            <a:off x="2844800" y="3048000"/>
            <a:ext cx="711200" cy="406400"/>
          </a:xfrm>
          <a:prstGeom prst="rect">
            <a:avLst/>
          </a:prstGeom>
          <a:solidFill>
            <a:srgbClr val="6AA84F"/>
          </a:solidFill>
          <a:ln>
            <a:solidFill>
              <a:srgbClr val="595959"/>
            </a:solidFill>
            <a:round/>
          </a:ln>
        </p:spPr>
        <p:txBody>
          <a:bodyPr lIns="0" tIns="0" rIns="0" bIns="0" anchor="ctr"/>
          <a:lstStyle/>
          <a:p>
            <a:pPr lvl="0"/>
            <a:endParaRPr sz="2400"/>
          </a:p>
        </p:txBody>
      </p:sp>
      <p:sp>
        <p:nvSpPr>
          <p:cNvPr id="306" name="Shape 306"/>
          <p:cNvSpPr/>
          <p:nvPr/>
        </p:nvSpPr>
        <p:spPr>
          <a:xfrm>
            <a:off x="791800" y="3192400"/>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307" name="Shape 307"/>
          <p:cNvSpPr/>
          <p:nvPr/>
        </p:nvSpPr>
        <p:spPr>
          <a:xfrm>
            <a:off x="203200" y="2442401"/>
            <a:ext cx="1625600" cy="77953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308" name="Shape 308"/>
          <p:cNvSpPr/>
          <p:nvPr/>
        </p:nvSpPr>
        <p:spPr>
          <a:xfrm>
            <a:off x="508000" y="3352800"/>
            <a:ext cx="1117600"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b="1"/>
            </a:lvl1pPr>
          </a:lstStyle>
          <a:p>
            <a:pPr lvl="0">
              <a:defRPr sz="1800" b="0"/>
            </a:pPr>
            <a:r>
              <a:rPr sz="1333"/>
              <a:t>Phantom</a:t>
            </a:r>
          </a:p>
        </p:txBody>
      </p:sp>
      <p:sp>
        <p:nvSpPr>
          <p:cNvPr id="309" name="Shape 309"/>
          <p:cNvSpPr/>
          <p:nvPr/>
        </p:nvSpPr>
        <p:spPr>
          <a:xfrm>
            <a:off x="203200" y="4876801"/>
            <a:ext cx="21336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sp>
        <p:nvSpPr>
          <p:cNvPr id="310" name="Shape 310"/>
          <p:cNvSpPr/>
          <p:nvPr/>
        </p:nvSpPr>
        <p:spPr>
          <a:xfrm>
            <a:off x="10261600" y="5287199"/>
            <a:ext cx="1625600" cy="53350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b="1">
                <a:solidFill>
                  <a:srgbClr val="38761D"/>
                </a:solidFill>
              </a:defRPr>
            </a:lvl1pPr>
          </a:lstStyle>
          <a:p>
            <a:pPr lvl="0">
              <a:defRPr sz="1800" b="0">
                <a:solidFill>
                  <a:srgbClr val="000000"/>
                </a:solidFill>
              </a:defRPr>
            </a:pPr>
            <a:r>
              <a:rPr sz="1867"/>
              <a:t>Signal ROI</a:t>
            </a:r>
          </a:p>
        </p:txBody>
      </p:sp>
      <p:sp>
        <p:nvSpPr>
          <p:cNvPr id="311" name="Shape 311"/>
          <p:cNvSpPr/>
          <p:nvPr/>
        </p:nvSpPr>
        <p:spPr>
          <a:xfrm>
            <a:off x="10260333" y="5546265"/>
            <a:ext cx="1625601" cy="53350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b="1">
                <a:solidFill>
                  <a:srgbClr val="FF0000"/>
                </a:solidFill>
              </a:defRPr>
            </a:lvl1pPr>
          </a:lstStyle>
          <a:p>
            <a:pPr lvl="0">
              <a:defRPr sz="1800" b="0">
                <a:solidFill>
                  <a:srgbClr val="000000"/>
                </a:solidFill>
              </a:defRPr>
            </a:pPr>
            <a:r>
              <a:rPr sz="1867"/>
              <a:t>Noise  ROI</a:t>
            </a:r>
          </a:p>
        </p:txBody>
      </p:sp>
      <p:sp>
        <p:nvSpPr>
          <p:cNvPr id="312" name="Shape 312"/>
          <p:cNvSpPr/>
          <p:nvPr/>
        </p:nvSpPr>
        <p:spPr>
          <a:xfrm>
            <a:off x="6454866" y="4876800"/>
            <a:ext cx="138801" cy="143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38761D"/>
            </a:solidFill>
            <a:round/>
          </a:ln>
        </p:spPr>
        <p:txBody>
          <a:bodyPr lIns="0" tIns="0" rIns="0" bIns="0" anchor="ctr"/>
          <a:lstStyle/>
          <a:p>
            <a:pPr lvl="0"/>
            <a:endParaRPr sz="2400"/>
          </a:p>
        </p:txBody>
      </p:sp>
      <p:sp>
        <p:nvSpPr>
          <p:cNvPr id="313" name="Shape 313"/>
          <p:cNvSpPr/>
          <p:nvPr/>
        </p:nvSpPr>
        <p:spPr>
          <a:xfrm>
            <a:off x="6145709" y="5125392"/>
            <a:ext cx="138801" cy="143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FF0000"/>
            </a:solidFill>
            <a:round/>
          </a:ln>
        </p:spPr>
        <p:txBody>
          <a:bodyPr lIns="0" tIns="0" rIns="0" bIns="0" anchor="ctr"/>
          <a:lstStyle/>
          <a:p>
            <a:pPr lvl="0"/>
            <a:endParaRPr sz="2400"/>
          </a:p>
        </p:txBody>
      </p:sp>
      <p:sp>
        <p:nvSpPr>
          <p:cNvPr id="314" name="Shape 314"/>
          <p:cNvSpPr/>
          <p:nvPr/>
        </p:nvSpPr>
        <p:spPr>
          <a:xfrm>
            <a:off x="101599" y="921501"/>
            <a:ext cx="4511603" cy="820823"/>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867" u="sng" dirty="0"/>
              <a:t>Test</a:t>
            </a:r>
            <a:r>
              <a:rPr sz="1867" dirty="0"/>
              <a:t>: Update shims to +/-2A starting 500us before beginning of TR in EPI-GRE sequence</a:t>
            </a:r>
          </a:p>
        </p:txBody>
      </p:sp>
      <p:pic>
        <p:nvPicPr>
          <p:cNvPr id="315" name="image22.png"/>
          <p:cNvPicPr/>
          <p:nvPr/>
        </p:nvPicPr>
        <p:blipFill>
          <a:blip r:embed="rId5">
            <a:extLst/>
          </a:blip>
          <a:stretch>
            <a:fillRect/>
          </a:stretch>
        </p:blipFill>
        <p:spPr>
          <a:xfrm>
            <a:off x="11530599" y="2174168"/>
            <a:ext cx="693235" cy="3129401"/>
          </a:xfrm>
          <a:prstGeom prst="rect">
            <a:avLst/>
          </a:prstGeom>
          <a:ln w="12700">
            <a:miter lim="400000"/>
          </a:ln>
        </p:spPr>
      </p:pic>
      <p:sp>
        <p:nvSpPr>
          <p:cNvPr id="316" name="Shape 316"/>
          <p:cNvSpPr/>
          <p:nvPr/>
        </p:nvSpPr>
        <p:spPr>
          <a:xfrm>
            <a:off x="2539999" y="2340801"/>
            <a:ext cx="1375203" cy="77953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Current driver</a:t>
            </a:r>
          </a:p>
        </p:txBody>
      </p:sp>
      <p:sp>
        <p:nvSpPr>
          <p:cNvPr id="317" name="Shape 317"/>
          <p:cNvSpPr/>
          <p:nvPr/>
        </p:nvSpPr>
        <p:spPr>
          <a:xfrm>
            <a:off x="5568401" y="859283"/>
            <a:ext cx="4896401" cy="57441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600" b="1"/>
            </a:lvl1pPr>
          </a:lstStyle>
          <a:p>
            <a:pPr lvl="0">
              <a:defRPr sz="1800" b="0"/>
            </a:pPr>
            <a:r>
              <a:rPr sz="2133"/>
              <a:t>EPI magnitude images (20 slices)</a:t>
            </a:r>
          </a:p>
        </p:txBody>
      </p:sp>
      <p:sp>
        <p:nvSpPr>
          <p:cNvPr id="318" name="Shape 318"/>
          <p:cNvSpPr/>
          <p:nvPr/>
        </p:nvSpPr>
        <p:spPr>
          <a:xfrm>
            <a:off x="11530600" y="1674000"/>
            <a:ext cx="920001" cy="53350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867"/>
              <a:t>a.u.</a:t>
            </a:r>
          </a:p>
        </p:txBody>
      </p:sp>
      <p:sp>
        <p:nvSpPr>
          <p:cNvPr id="319" name="Shape 319"/>
          <p:cNvSpPr/>
          <p:nvPr/>
        </p:nvSpPr>
        <p:spPr>
          <a:xfrm>
            <a:off x="4247833" y="1359201"/>
            <a:ext cx="3102001" cy="94393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lgn="ctr">
              <a:defRPr sz="1800"/>
            </a:pPr>
            <a:r>
              <a:rPr sz="2267" dirty="0"/>
              <a:t>shim current OFF</a:t>
            </a:r>
          </a:p>
          <a:p>
            <a:pPr lvl="0" algn="ctr">
              <a:defRPr sz="1800"/>
            </a:pPr>
            <a:r>
              <a:rPr sz="2267" dirty="0">
                <a:solidFill>
                  <a:srgbClr val="FF9900"/>
                </a:solidFill>
              </a:rPr>
              <a:t>SNR = 48.0</a:t>
            </a:r>
          </a:p>
        </p:txBody>
      </p:sp>
      <p:sp>
        <p:nvSpPr>
          <p:cNvPr id="320" name="Shape 320"/>
          <p:cNvSpPr/>
          <p:nvPr/>
        </p:nvSpPr>
        <p:spPr>
          <a:xfrm>
            <a:off x="8147834" y="1359201"/>
            <a:ext cx="3102001" cy="94393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lgn="ctr">
              <a:defRPr sz="1800"/>
            </a:pPr>
            <a:r>
              <a:rPr sz="2267" dirty="0"/>
              <a:t>shim current ON</a:t>
            </a:r>
          </a:p>
          <a:p>
            <a:pPr lvl="0" algn="ctr">
              <a:defRPr sz="1800"/>
            </a:pPr>
            <a:r>
              <a:rPr sz="2267" dirty="0">
                <a:solidFill>
                  <a:srgbClr val="FF9900"/>
                </a:solidFill>
              </a:rPr>
              <a:t>SNR = 48.5</a:t>
            </a:r>
          </a:p>
        </p:txBody>
      </p:sp>
      <p:sp>
        <p:nvSpPr>
          <p:cNvPr id="321" name="Shape 321"/>
          <p:cNvSpPr/>
          <p:nvPr/>
        </p:nvSpPr>
        <p:spPr>
          <a:xfrm>
            <a:off x="10417268" y="4876800"/>
            <a:ext cx="138801" cy="1432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38761D"/>
            </a:solidFill>
            <a:round/>
          </a:ln>
        </p:spPr>
        <p:txBody>
          <a:bodyPr lIns="0" tIns="0" rIns="0" bIns="0" anchor="ctr"/>
          <a:lstStyle/>
          <a:p>
            <a:pPr lvl="0"/>
            <a:endParaRPr sz="2400"/>
          </a:p>
        </p:txBody>
      </p:sp>
      <p:sp>
        <p:nvSpPr>
          <p:cNvPr id="322" name="Shape 322"/>
          <p:cNvSpPr/>
          <p:nvPr/>
        </p:nvSpPr>
        <p:spPr>
          <a:xfrm>
            <a:off x="10112468" y="5125392"/>
            <a:ext cx="138801" cy="1432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28575">
            <a:solidFill>
              <a:srgbClr val="FF0000"/>
            </a:solidFill>
            <a:round/>
          </a:ln>
        </p:spPr>
        <p:txBody>
          <a:bodyPr lIns="0" tIns="0" rIns="0" bIns="0" anchor="ctr"/>
          <a:lstStyle/>
          <a:p>
            <a:pPr lvl="0"/>
            <a:endParaRPr sz="2400"/>
          </a:p>
        </p:txBody>
      </p:sp>
      <p:sp>
        <p:nvSpPr>
          <p:cNvPr id="43" name="Shape 261"/>
          <p:cNvSpPr>
            <a:spLocks noGrp="1"/>
          </p:cNvSpPr>
          <p:nvPr>
            <p:ph type="title"/>
          </p:nvPr>
        </p:nvSpPr>
        <p:spPr>
          <a:xfrm>
            <a:off x="9200" y="-16235"/>
            <a:ext cx="11956800" cy="763603"/>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a:t>
            </a:r>
            <a:r>
              <a:rPr lang="en-US" sz="3200" dirty="0"/>
              <a:t>Shim current can be set 500</a:t>
            </a:r>
            <a:r>
              <a:rPr lang="en-US" sz="3200" i="1" dirty="0"/>
              <a:t> </a:t>
            </a:r>
            <a:r>
              <a:rPr lang="en-US" sz="3200" dirty="0"/>
              <a:t>𝜇s before image TR</a:t>
            </a:r>
            <a:endParaRPr sz="3200" dirty="0"/>
          </a:p>
        </p:txBody>
      </p:sp>
    </p:spTree>
    <p:extLst>
      <p:ext uri="{BB962C8B-B14F-4D97-AF65-F5344CB8AC3E}">
        <p14:creationId xmlns:p14="http://schemas.microsoft.com/office/powerpoint/2010/main" val="207214065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8" name="Group 328"/>
          <p:cNvGrpSpPr/>
          <p:nvPr/>
        </p:nvGrpSpPr>
        <p:grpSpPr>
          <a:xfrm>
            <a:off x="203199" y="2235199"/>
            <a:ext cx="2133603" cy="2743203"/>
            <a:chOff x="0" y="0"/>
            <a:chExt cx="1600200" cy="2057400"/>
          </a:xfrm>
        </p:grpSpPr>
        <p:sp>
          <p:nvSpPr>
            <p:cNvPr id="326" name="Shape 326"/>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solidFill>
              <a:srgbClr val="EEEEEE"/>
            </a:solidFill>
            <a:ln w="12700" cap="flat">
              <a:noFill/>
              <a:miter lim="400000"/>
            </a:ln>
            <a:effectLst/>
          </p:spPr>
          <p:txBody>
            <a:bodyPr wrap="square" lIns="0" tIns="0" rIns="0" bIns="0" numCol="1" anchor="ctr">
              <a:noAutofit/>
            </a:bodyPr>
            <a:lstStyle/>
            <a:p>
              <a:pPr lvl="0"/>
              <a:endParaRPr sz="2400"/>
            </a:p>
          </p:txBody>
        </p:sp>
        <p:sp>
          <p:nvSpPr>
            <p:cNvPr id="327" name="Shape 327"/>
            <p:cNvSpPr/>
            <p:nvPr/>
          </p:nvSpPr>
          <p:spPr>
            <a:xfrm rot="5400000">
              <a:off x="-228601" y="228600"/>
              <a:ext cx="2057402" cy="16002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330" name="Shape 330"/>
          <p:cNvSpPr>
            <a:spLocks noGrp="1"/>
          </p:cNvSpPr>
          <p:nvPr>
            <p:ph type="sldNum" sz="quarter" idx="2"/>
          </p:nvPr>
        </p:nvSpPr>
        <p:spPr>
          <a:xfrm>
            <a:off x="-315989" y="6491722"/>
            <a:ext cx="731600" cy="524801"/>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p>
            <a:pPr lvl="0">
              <a:defRPr sz="1800">
                <a:solidFill>
                  <a:srgbClr val="000000"/>
                </a:solidFill>
              </a:defRPr>
            </a:pPr>
            <a:fld id="{86CB4B4D-7CA3-9044-876B-883B54F8677D}" type="slidenum">
              <a:rPr sz="1333">
                <a:solidFill>
                  <a:srgbClr val="595959"/>
                </a:solidFill>
              </a:rPr>
              <a:t>45</a:t>
            </a:fld>
            <a:endParaRPr sz="1333">
              <a:solidFill>
                <a:srgbClr val="595959"/>
              </a:solidFill>
            </a:endParaRPr>
          </a:p>
        </p:txBody>
      </p:sp>
      <p:sp>
        <p:nvSpPr>
          <p:cNvPr id="331" name="Shape 331"/>
          <p:cNvSpPr/>
          <p:nvPr/>
        </p:nvSpPr>
        <p:spPr>
          <a:xfrm>
            <a:off x="101600" y="5986799"/>
            <a:ext cx="12192000" cy="697713"/>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467" i="1" u="sng">
                <a:solidFill>
                  <a:srgbClr val="999999"/>
                </a:solidFill>
              </a:rPr>
              <a:t>Sequence parameters</a:t>
            </a:r>
            <a:r>
              <a:rPr sz="1467" i="1">
                <a:solidFill>
                  <a:srgbClr val="999999"/>
                </a:solidFill>
              </a:rPr>
              <a:t>:  EPI GRE axial, 3mm slices ascending, 1.6mm in-plane, matrix 128x128x20, 1302 Hz/pix, 0.94 echo spacing, 6/8 partial Fourier, TE=37 ms, TR=9000 ms </a:t>
            </a:r>
          </a:p>
        </p:txBody>
      </p:sp>
      <p:grpSp>
        <p:nvGrpSpPr>
          <p:cNvPr id="335" name="Group 335"/>
          <p:cNvGrpSpPr/>
          <p:nvPr/>
        </p:nvGrpSpPr>
        <p:grpSpPr>
          <a:xfrm>
            <a:off x="539598" y="3321234"/>
            <a:ext cx="984404" cy="417201"/>
            <a:chOff x="0" y="0"/>
            <a:chExt cx="738301" cy="312900"/>
          </a:xfrm>
        </p:grpSpPr>
        <p:sp>
          <p:nvSpPr>
            <p:cNvPr id="332" name="Shape 332"/>
            <p:cNvSpPr/>
            <p:nvPr/>
          </p:nvSpPr>
          <p:spPr>
            <a:xfrm rot="5400000">
              <a:off x="212700" y="-212701"/>
              <a:ext cx="312901" cy="738302"/>
            </a:xfrm>
            <a:custGeom>
              <a:avLst/>
              <a:gdLst/>
              <a:ahLst/>
              <a:cxnLst>
                <a:cxn ang="0">
                  <a:pos x="wd2" y="hd2"/>
                </a:cxn>
                <a:cxn ang="5400000">
                  <a:pos x="wd2" y="hd2"/>
                </a:cxn>
                <a:cxn ang="10800000">
                  <a:pos x="wd2" y="hd2"/>
                </a:cxn>
                <a:cxn ang="16200000">
                  <a:pos x="wd2" y="hd2"/>
                </a:cxn>
              </a:cxnLst>
              <a:rect l="0" t="0" r="r" b="b"/>
              <a:pathLst>
                <a:path w="21600" h="21600" extrusionOk="0">
                  <a:moveTo>
                    <a:pt x="0" y="1144"/>
                  </a:moveTo>
                  <a:cubicBezTo>
                    <a:pt x="0" y="512"/>
                    <a:pt x="4835" y="0"/>
                    <a:pt x="10800" y="0"/>
                  </a:cubicBezTo>
                  <a:cubicBezTo>
                    <a:pt x="16765" y="0"/>
                    <a:pt x="21600" y="512"/>
                    <a:pt x="21600" y="1144"/>
                  </a:cubicBezTo>
                  <a:lnTo>
                    <a:pt x="21600" y="20456"/>
                  </a:lnTo>
                  <a:cubicBezTo>
                    <a:pt x="21600" y="21088"/>
                    <a:pt x="16765" y="21600"/>
                    <a:pt x="10800" y="21600"/>
                  </a:cubicBezTo>
                  <a:cubicBezTo>
                    <a:pt x="4835" y="21600"/>
                    <a:pt x="0" y="21088"/>
                    <a:pt x="0" y="20456"/>
                  </a:cubicBezTo>
                  <a:close/>
                </a:path>
              </a:pathLst>
            </a:custGeom>
            <a:solidFill>
              <a:srgbClr val="3C78D8"/>
            </a:solidFill>
            <a:ln w="12700" cap="flat">
              <a:noFill/>
              <a:miter lim="400000"/>
            </a:ln>
            <a:effectLst/>
          </p:spPr>
          <p:txBody>
            <a:bodyPr wrap="square" lIns="0" tIns="0" rIns="0" bIns="0" numCol="1" anchor="ctr">
              <a:noAutofit/>
            </a:bodyPr>
            <a:lstStyle/>
            <a:p>
              <a:pPr lvl="0"/>
              <a:endParaRPr sz="2400"/>
            </a:p>
          </p:txBody>
        </p:sp>
        <p:sp>
          <p:nvSpPr>
            <p:cNvPr id="333" name="Shape 333"/>
            <p:cNvSpPr/>
            <p:nvPr/>
          </p:nvSpPr>
          <p:spPr>
            <a:xfrm rot="5400000">
              <a:off x="542738" y="117336"/>
              <a:ext cx="312900" cy="7822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endParaRPr sz="2400"/>
            </a:p>
          </p:txBody>
        </p:sp>
        <p:sp>
          <p:nvSpPr>
            <p:cNvPr id="334" name="Shape 334"/>
            <p:cNvSpPr/>
            <p:nvPr/>
          </p:nvSpPr>
          <p:spPr>
            <a:xfrm rot="5400000">
              <a:off x="212700" y="-212701"/>
              <a:ext cx="312901" cy="738302"/>
            </a:xfrm>
            <a:custGeom>
              <a:avLst/>
              <a:gdLst/>
              <a:ahLst/>
              <a:cxnLst>
                <a:cxn ang="0">
                  <a:pos x="wd2" y="hd2"/>
                </a:cxn>
                <a:cxn ang="5400000">
                  <a:pos x="wd2" y="hd2"/>
                </a:cxn>
                <a:cxn ang="10800000">
                  <a:pos x="wd2" y="hd2"/>
                </a:cxn>
                <a:cxn ang="16200000">
                  <a:pos x="wd2" y="hd2"/>
                </a:cxn>
              </a:cxnLst>
              <a:rect l="0" t="0" r="r" b="b"/>
              <a:pathLst>
                <a:path w="21600" h="21600" extrusionOk="0">
                  <a:moveTo>
                    <a:pt x="21600" y="1144"/>
                  </a:moveTo>
                  <a:cubicBezTo>
                    <a:pt x="21600" y="1776"/>
                    <a:pt x="16765" y="2289"/>
                    <a:pt x="10800" y="2289"/>
                  </a:cubicBezTo>
                  <a:cubicBezTo>
                    <a:pt x="4835" y="2289"/>
                    <a:pt x="0" y="1776"/>
                    <a:pt x="0" y="1144"/>
                  </a:cubicBezTo>
                  <a:cubicBezTo>
                    <a:pt x="0" y="512"/>
                    <a:pt x="4835" y="0"/>
                    <a:pt x="10800" y="0"/>
                  </a:cubicBezTo>
                  <a:cubicBezTo>
                    <a:pt x="16765" y="0"/>
                    <a:pt x="21600" y="512"/>
                    <a:pt x="21600" y="1144"/>
                  </a:cubicBezTo>
                  <a:lnTo>
                    <a:pt x="21600" y="20456"/>
                  </a:lnTo>
                  <a:cubicBezTo>
                    <a:pt x="21600" y="21088"/>
                    <a:pt x="16765" y="21600"/>
                    <a:pt x="10800" y="21600"/>
                  </a:cubicBezTo>
                  <a:cubicBezTo>
                    <a:pt x="4835" y="21600"/>
                    <a:pt x="0" y="21088"/>
                    <a:pt x="0" y="20456"/>
                  </a:cubicBezTo>
                  <a:lnTo>
                    <a:pt x="0" y="1144"/>
                  </a:lnTo>
                </a:path>
              </a:pathLst>
            </a:custGeom>
            <a:noFill/>
            <a:ln w="9525" cap="flat">
              <a:solidFill>
                <a:srgbClr val="595959"/>
              </a:solidFill>
              <a:prstDash val="solid"/>
              <a:round/>
            </a:ln>
            <a:effectLst/>
          </p:spPr>
          <p:txBody>
            <a:bodyPr wrap="square" lIns="0" tIns="0" rIns="0" bIns="0" numCol="1" anchor="ctr">
              <a:noAutofit/>
            </a:bodyPr>
            <a:lstStyle/>
            <a:p>
              <a:pPr lvl="0"/>
              <a:endParaRPr sz="2400"/>
            </a:p>
          </p:txBody>
        </p:sp>
      </p:grpSp>
      <p:sp>
        <p:nvSpPr>
          <p:cNvPr id="336" name="Shape 336"/>
          <p:cNvSpPr/>
          <p:nvPr/>
        </p:nvSpPr>
        <p:spPr>
          <a:xfrm>
            <a:off x="85667" y="3765133"/>
            <a:ext cx="2193200" cy="106801"/>
          </a:xfrm>
          <a:prstGeom prst="rect">
            <a:avLst/>
          </a:prstGeom>
          <a:solidFill>
            <a:srgbClr val="EEEEEE"/>
          </a:solidFill>
          <a:ln>
            <a:solidFill>
              <a:srgbClr val="595959"/>
            </a:solidFill>
            <a:round/>
          </a:ln>
        </p:spPr>
        <p:txBody>
          <a:bodyPr lIns="0" tIns="0" rIns="0" bIns="0" anchor="ctr"/>
          <a:lstStyle/>
          <a:p>
            <a:pPr lvl="0"/>
            <a:endParaRPr sz="2400"/>
          </a:p>
        </p:txBody>
      </p:sp>
      <p:pic>
        <p:nvPicPr>
          <p:cNvPr id="337" name="image23.png"/>
          <p:cNvPicPr/>
          <p:nvPr/>
        </p:nvPicPr>
        <p:blipFill>
          <a:blip r:embed="rId2">
            <a:alphaModFix amt="34000"/>
            <a:extLst/>
          </a:blip>
          <a:srcRect l="3331" t="7447" r="50002" b="43136"/>
          <a:stretch>
            <a:fillRect/>
          </a:stretch>
        </p:blipFill>
        <p:spPr>
          <a:xfrm>
            <a:off x="1117599" y="3149600"/>
            <a:ext cx="1930405" cy="203201"/>
          </a:xfrm>
          <a:prstGeom prst="rect">
            <a:avLst/>
          </a:prstGeom>
          <a:ln w="12700">
            <a:miter lim="400000"/>
          </a:ln>
        </p:spPr>
      </p:pic>
      <p:sp>
        <p:nvSpPr>
          <p:cNvPr id="338" name="Shape 338"/>
          <p:cNvSpPr/>
          <p:nvPr/>
        </p:nvSpPr>
        <p:spPr>
          <a:xfrm>
            <a:off x="2844800" y="3048000"/>
            <a:ext cx="711200" cy="406400"/>
          </a:xfrm>
          <a:prstGeom prst="rect">
            <a:avLst/>
          </a:prstGeom>
          <a:solidFill>
            <a:srgbClr val="6AA84F"/>
          </a:solidFill>
          <a:ln>
            <a:solidFill>
              <a:srgbClr val="595959"/>
            </a:solidFill>
            <a:round/>
          </a:ln>
        </p:spPr>
        <p:txBody>
          <a:bodyPr lIns="0" tIns="0" rIns="0" bIns="0" anchor="ctr"/>
          <a:lstStyle/>
          <a:p>
            <a:pPr lvl="0"/>
            <a:endParaRPr sz="2400"/>
          </a:p>
        </p:txBody>
      </p:sp>
      <p:sp>
        <p:nvSpPr>
          <p:cNvPr id="339" name="Shape 339"/>
          <p:cNvSpPr/>
          <p:nvPr/>
        </p:nvSpPr>
        <p:spPr>
          <a:xfrm>
            <a:off x="791800" y="3192400"/>
            <a:ext cx="470801" cy="1604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EEEEE"/>
          </a:solidFill>
          <a:ln w="19050">
            <a:solidFill>
              <a:srgbClr val="595959"/>
            </a:solidFill>
            <a:round/>
          </a:ln>
        </p:spPr>
        <p:txBody>
          <a:bodyPr lIns="0" tIns="0" rIns="0" bIns="0" anchor="ctr"/>
          <a:lstStyle/>
          <a:p>
            <a:pPr lvl="0"/>
            <a:endParaRPr sz="2400"/>
          </a:p>
        </p:txBody>
      </p:sp>
      <p:sp>
        <p:nvSpPr>
          <p:cNvPr id="340" name="Shape 340"/>
          <p:cNvSpPr/>
          <p:nvPr/>
        </p:nvSpPr>
        <p:spPr>
          <a:xfrm>
            <a:off x="2539999" y="2340801"/>
            <a:ext cx="1375203" cy="77953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Current driver</a:t>
            </a:r>
          </a:p>
        </p:txBody>
      </p:sp>
      <p:sp>
        <p:nvSpPr>
          <p:cNvPr id="341" name="Shape 341"/>
          <p:cNvSpPr/>
          <p:nvPr/>
        </p:nvSpPr>
        <p:spPr>
          <a:xfrm>
            <a:off x="203200" y="2442401"/>
            <a:ext cx="1625600" cy="77953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Single-turn test loop</a:t>
            </a:r>
          </a:p>
        </p:txBody>
      </p:sp>
      <p:sp>
        <p:nvSpPr>
          <p:cNvPr id="342" name="Shape 342"/>
          <p:cNvSpPr/>
          <p:nvPr/>
        </p:nvSpPr>
        <p:spPr>
          <a:xfrm>
            <a:off x="508000" y="3352800"/>
            <a:ext cx="1117600"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b="1"/>
            </a:lvl1pPr>
          </a:lstStyle>
          <a:p>
            <a:pPr lvl="0">
              <a:defRPr sz="1800" b="0"/>
            </a:pPr>
            <a:r>
              <a:rPr sz="1333"/>
              <a:t>Phantom</a:t>
            </a:r>
          </a:p>
        </p:txBody>
      </p:sp>
      <p:sp>
        <p:nvSpPr>
          <p:cNvPr id="343" name="Shape 343"/>
          <p:cNvSpPr/>
          <p:nvPr/>
        </p:nvSpPr>
        <p:spPr>
          <a:xfrm>
            <a:off x="203200" y="4876801"/>
            <a:ext cx="2133600" cy="512855"/>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lgn="ctr">
              <a:defRPr sz="1300" b="1"/>
            </a:lvl1pPr>
          </a:lstStyle>
          <a:p>
            <a:pPr lvl="0">
              <a:defRPr sz="1800" b="0"/>
            </a:pPr>
            <a:r>
              <a:rPr sz="1733"/>
              <a:t>3T scanner bore</a:t>
            </a:r>
          </a:p>
        </p:txBody>
      </p:sp>
      <p:sp>
        <p:nvSpPr>
          <p:cNvPr id="344" name="Shape 344"/>
          <p:cNvSpPr/>
          <p:nvPr/>
        </p:nvSpPr>
        <p:spPr>
          <a:xfrm>
            <a:off x="101599" y="921501"/>
            <a:ext cx="4511603" cy="820823"/>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867" u="sng"/>
              <a:t>Test</a:t>
            </a:r>
            <a:r>
              <a:rPr sz="1867"/>
              <a:t>: Update shims to +/-2A starting 500us before beginning of TR in EPI-GRE sequence</a:t>
            </a:r>
          </a:p>
        </p:txBody>
      </p:sp>
      <p:sp>
        <p:nvSpPr>
          <p:cNvPr id="345" name="Shape 345"/>
          <p:cNvSpPr/>
          <p:nvPr/>
        </p:nvSpPr>
        <p:spPr>
          <a:xfrm>
            <a:off x="4482800" y="5283199"/>
            <a:ext cx="6864401" cy="615511"/>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800" i="1">
                <a:solidFill>
                  <a:srgbClr val="FF9900"/>
                </a:solidFill>
              </a:defRPr>
            </a:lvl1pPr>
          </a:lstStyle>
          <a:p>
            <a:pPr lvl="0">
              <a:defRPr i="0">
                <a:solidFill>
                  <a:srgbClr val="000000"/>
                </a:solidFill>
              </a:defRPr>
            </a:pPr>
            <a:r>
              <a:rPr sz="2400" dirty="0"/>
              <a:t>→ No RF “zipper” artifacts or structured noise</a:t>
            </a:r>
          </a:p>
        </p:txBody>
      </p:sp>
      <p:pic>
        <p:nvPicPr>
          <p:cNvPr id="346" name="image24.png"/>
          <p:cNvPicPr/>
          <p:nvPr/>
        </p:nvPicPr>
        <p:blipFill>
          <a:blip r:embed="rId3">
            <a:extLst/>
          </a:blip>
          <a:srcRect t="8113"/>
          <a:stretch>
            <a:fillRect/>
          </a:stretch>
        </p:blipFill>
        <p:spPr>
          <a:xfrm>
            <a:off x="7762965" y="2199433"/>
            <a:ext cx="3832635" cy="3012635"/>
          </a:xfrm>
          <a:prstGeom prst="rect">
            <a:avLst/>
          </a:prstGeom>
          <a:ln w="12700">
            <a:miter lim="400000"/>
          </a:ln>
        </p:spPr>
      </p:pic>
      <p:pic>
        <p:nvPicPr>
          <p:cNvPr id="347" name="image26.png"/>
          <p:cNvPicPr/>
          <p:nvPr/>
        </p:nvPicPr>
        <p:blipFill>
          <a:blip r:embed="rId4">
            <a:extLst/>
          </a:blip>
          <a:srcRect t="5231"/>
          <a:stretch>
            <a:fillRect/>
          </a:stretch>
        </p:blipFill>
        <p:spPr>
          <a:xfrm>
            <a:off x="3957268" y="2127599"/>
            <a:ext cx="3832633" cy="3084468"/>
          </a:xfrm>
          <a:prstGeom prst="rect">
            <a:avLst/>
          </a:prstGeom>
          <a:ln w="12700">
            <a:miter lim="400000"/>
          </a:ln>
        </p:spPr>
      </p:pic>
      <p:pic>
        <p:nvPicPr>
          <p:cNvPr id="348" name="image25.png"/>
          <p:cNvPicPr/>
          <p:nvPr/>
        </p:nvPicPr>
        <p:blipFill>
          <a:blip r:embed="rId5">
            <a:extLst/>
          </a:blip>
          <a:stretch>
            <a:fillRect/>
          </a:stretch>
        </p:blipFill>
        <p:spPr>
          <a:xfrm>
            <a:off x="11582400" y="2168965"/>
            <a:ext cx="654601" cy="3012635"/>
          </a:xfrm>
          <a:prstGeom prst="rect">
            <a:avLst/>
          </a:prstGeom>
          <a:ln w="12700">
            <a:miter lim="400000"/>
          </a:ln>
        </p:spPr>
      </p:pic>
      <p:sp>
        <p:nvSpPr>
          <p:cNvPr id="349" name="Shape 349"/>
          <p:cNvSpPr/>
          <p:nvPr/>
        </p:nvSpPr>
        <p:spPr>
          <a:xfrm>
            <a:off x="11531865" y="1730299"/>
            <a:ext cx="920003" cy="533502"/>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defRPr sz="1800"/>
            </a:pPr>
            <a:r>
              <a:rPr sz="1867"/>
              <a:t>a.u.</a:t>
            </a:r>
          </a:p>
        </p:txBody>
      </p:sp>
      <p:sp>
        <p:nvSpPr>
          <p:cNvPr id="350" name="Shape 350"/>
          <p:cNvSpPr/>
          <p:nvPr/>
        </p:nvSpPr>
        <p:spPr>
          <a:xfrm>
            <a:off x="7770401" y="2080400"/>
            <a:ext cx="653201"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a:lvl1pPr>
          </a:lstStyle>
          <a:p>
            <a:pPr lvl="0">
              <a:defRPr sz="1800"/>
            </a:pPr>
            <a:r>
              <a:rPr sz="1333"/>
              <a:t>+2A</a:t>
            </a:r>
          </a:p>
        </p:txBody>
      </p:sp>
      <p:sp>
        <p:nvSpPr>
          <p:cNvPr id="351" name="Shape 351"/>
          <p:cNvSpPr/>
          <p:nvPr/>
        </p:nvSpPr>
        <p:spPr>
          <a:xfrm>
            <a:off x="8583201" y="2080400"/>
            <a:ext cx="653201"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a:lvl1pPr>
          </a:lstStyle>
          <a:p>
            <a:pPr lvl="0">
              <a:defRPr sz="1800"/>
            </a:pPr>
            <a:r>
              <a:rPr sz="1333"/>
              <a:t>0A</a:t>
            </a:r>
          </a:p>
        </p:txBody>
      </p:sp>
      <p:sp>
        <p:nvSpPr>
          <p:cNvPr id="352" name="Shape 352"/>
          <p:cNvSpPr/>
          <p:nvPr/>
        </p:nvSpPr>
        <p:spPr>
          <a:xfrm>
            <a:off x="9362466" y="2081599"/>
            <a:ext cx="653201"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a:lvl1pPr>
          </a:lstStyle>
          <a:p>
            <a:pPr lvl="0">
              <a:defRPr sz="1800"/>
            </a:pPr>
            <a:r>
              <a:rPr sz="1333"/>
              <a:t>-2A</a:t>
            </a:r>
          </a:p>
        </p:txBody>
      </p:sp>
      <p:sp>
        <p:nvSpPr>
          <p:cNvPr id="353" name="Shape 353"/>
          <p:cNvSpPr/>
          <p:nvPr/>
        </p:nvSpPr>
        <p:spPr>
          <a:xfrm>
            <a:off x="10175266" y="2081599"/>
            <a:ext cx="653201" cy="45130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000"/>
            </a:lvl1pPr>
          </a:lstStyle>
          <a:p>
            <a:pPr lvl="0">
              <a:defRPr sz="1800"/>
            </a:pPr>
            <a:r>
              <a:rPr sz="1333"/>
              <a:t>0A</a:t>
            </a:r>
          </a:p>
        </p:txBody>
      </p:sp>
      <p:sp>
        <p:nvSpPr>
          <p:cNvPr id="354" name="Shape 354"/>
          <p:cNvSpPr/>
          <p:nvPr/>
        </p:nvSpPr>
        <p:spPr>
          <a:xfrm>
            <a:off x="5568401" y="859283"/>
            <a:ext cx="4896401" cy="574410"/>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lvl1pPr>
              <a:defRPr sz="1600" b="1"/>
            </a:lvl1pPr>
          </a:lstStyle>
          <a:p>
            <a:pPr lvl="0">
              <a:defRPr sz="1800" b="0"/>
            </a:pPr>
            <a:r>
              <a:rPr sz="2133"/>
              <a:t>EPI magnitude images (20 slices)</a:t>
            </a:r>
          </a:p>
        </p:txBody>
      </p:sp>
      <p:sp>
        <p:nvSpPr>
          <p:cNvPr id="35" name="Shape 319"/>
          <p:cNvSpPr/>
          <p:nvPr/>
        </p:nvSpPr>
        <p:spPr>
          <a:xfrm>
            <a:off x="4247833" y="1359201"/>
            <a:ext cx="3102001" cy="94393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lgn="ctr">
              <a:defRPr sz="1800"/>
            </a:pPr>
            <a:r>
              <a:rPr sz="2267" dirty="0"/>
              <a:t>shim current OFF</a:t>
            </a:r>
          </a:p>
          <a:p>
            <a:pPr lvl="0" algn="ctr">
              <a:defRPr sz="1800"/>
            </a:pPr>
            <a:r>
              <a:rPr sz="2267" dirty="0">
                <a:solidFill>
                  <a:srgbClr val="FF9900"/>
                </a:solidFill>
              </a:rPr>
              <a:t>SNR = 48.0</a:t>
            </a:r>
          </a:p>
        </p:txBody>
      </p:sp>
      <p:sp>
        <p:nvSpPr>
          <p:cNvPr id="36" name="Shape 320"/>
          <p:cNvSpPr/>
          <p:nvPr/>
        </p:nvSpPr>
        <p:spPr>
          <a:xfrm>
            <a:off x="8147834" y="1359201"/>
            <a:ext cx="3102001" cy="943934"/>
          </a:xfrm>
          <a:prstGeom prst="rect">
            <a:avLst/>
          </a:prstGeom>
          <a:ln w="12700">
            <a:miter lim="400000"/>
          </a:ln>
          <a:extLst>
            <a:ext uri="{C572A759-6A51-4108-AA02-DFA0A04FC94B}">
              <ma14:wrappingTextBoxFlag xmlns="" xmlns:ma14="http://schemas.microsoft.com/office/mac/drawingml/2011/main" val="1"/>
            </a:ext>
          </a:extLst>
        </p:spPr>
        <p:txBody>
          <a:bodyPr lIns="121899" tIns="121899" rIns="121899" bIns="121899">
            <a:spAutoFit/>
          </a:bodyPr>
          <a:lstStyle/>
          <a:p>
            <a:pPr lvl="0" algn="ctr">
              <a:defRPr sz="1800"/>
            </a:pPr>
            <a:r>
              <a:rPr sz="2267" dirty="0"/>
              <a:t>shim current ON</a:t>
            </a:r>
          </a:p>
          <a:p>
            <a:pPr lvl="0" algn="ctr">
              <a:defRPr sz="1800"/>
            </a:pPr>
            <a:r>
              <a:rPr sz="2267" dirty="0">
                <a:solidFill>
                  <a:srgbClr val="FF9900"/>
                </a:solidFill>
              </a:rPr>
              <a:t>SNR = 48.5</a:t>
            </a:r>
          </a:p>
        </p:txBody>
      </p:sp>
      <p:sp>
        <p:nvSpPr>
          <p:cNvPr id="34" name="Shape 261"/>
          <p:cNvSpPr>
            <a:spLocks noGrp="1"/>
          </p:cNvSpPr>
          <p:nvPr>
            <p:ph type="title"/>
          </p:nvPr>
        </p:nvSpPr>
        <p:spPr>
          <a:xfrm>
            <a:off x="9200" y="-16235"/>
            <a:ext cx="11956800" cy="763603"/>
          </a:xfrm>
          <a:prstGeom prst="rect">
            <a:avLst/>
          </a:prstGeom>
          <a:extLst>
            <a:ext uri="{C572A759-6A51-4108-AA02-DFA0A04FC94B}">
              <ma14:wrappingTextBoxFlag xmlns="" xmlns:ma14="http://schemas.microsoft.com/office/mac/drawingml/2011/main" val="1"/>
            </a:ext>
          </a:extLst>
        </p:spPr>
        <p:txBody>
          <a:bodyPr vert="horz" lIns="0" tIns="0" rIns="0" bIns="0" rtlCol="0" anchor="ctr">
            <a:normAutofit/>
          </a:bodyPr>
          <a:lstStyle>
            <a:lvl1pPr>
              <a:defRPr sz="2300"/>
            </a:lvl1pPr>
          </a:lstStyle>
          <a:p>
            <a:pPr lvl="0">
              <a:defRPr sz="1800"/>
            </a:pPr>
            <a:r>
              <a:rPr lang="en-US" sz="3200" dirty="0"/>
              <a:t> </a:t>
            </a:r>
            <a:r>
              <a:rPr sz="3200" dirty="0"/>
              <a:t>Results: </a:t>
            </a:r>
            <a:r>
              <a:rPr lang="en-US" sz="3200" dirty="0"/>
              <a:t>No excess RF noise caused by dynamic shimming</a:t>
            </a:r>
            <a:endParaRPr sz="3200" dirty="0"/>
          </a:p>
        </p:txBody>
      </p:sp>
    </p:spTree>
    <p:extLst>
      <p:ext uri="{BB962C8B-B14F-4D97-AF65-F5344CB8AC3E}">
        <p14:creationId xmlns:p14="http://schemas.microsoft.com/office/powerpoint/2010/main" val="159624028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C630-73FC-414F-BCE5-149D6D65C681}"/>
              </a:ext>
            </a:extLst>
          </p:cNvPr>
          <p:cNvSpPr>
            <a:spLocks noGrp="1"/>
          </p:cNvSpPr>
          <p:nvPr>
            <p:ph type="title"/>
          </p:nvPr>
        </p:nvSpPr>
        <p:spPr/>
        <p:txBody>
          <a:bodyPr/>
          <a:lstStyle/>
          <a:p>
            <a:r>
              <a:rPr lang="en-US" dirty="0"/>
              <a:t>Frequently asked questions</a:t>
            </a:r>
          </a:p>
        </p:txBody>
      </p:sp>
      <p:sp>
        <p:nvSpPr>
          <p:cNvPr id="5" name="Rectangle 3">
            <a:extLst>
              <a:ext uri="{FF2B5EF4-FFF2-40B4-BE49-F238E27FC236}">
                <a16:creationId xmlns:a16="http://schemas.microsoft.com/office/drawing/2014/main" id="{D3EC6CC4-009B-5343-BC1B-D451CC28B0CC}"/>
              </a:ext>
            </a:extLst>
          </p:cNvPr>
          <p:cNvSpPr>
            <a:spLocks noChangeArrowheads="1"/>
          </p:cNvSpPr>
          <p:nvPr/>
        </p:nvSpPr>
        <p:spPr bwMode="auto">
          <a:xfrm>
            <a:off x="232065" y="1509329"/>
            <a:ext cx="79882446" cy="21713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dirty="0"/>
              <a:t> ========================================</a:t>
            </a:r>
          </a:p>
          <a:p>
            <a:r>
              <a:rPr lang="en-US" dirty="0"/>
              <a:t> </a:t>
            </a:r>
          </a:p>
          <a:p>
            <a:r>
              <a:rPr lang="en-US" i="1" dirty="0"/>
              <a:t>Is the unit set up for bipolar or unipolar operation (on the power supplies)?</a:t>
            </a:r>
            <a:endParaRPr lang="en-US" dirty="0"/>
          </a:p>
          <a:p>
            <a:r>
              <a:rPr lang="en-US" i="1" dirty="0"/>
              <a:t> </a:t>
            </a:r>
            <a:endParaRPr lang="en-US" dirty="0"/>
          </a:p>
          <a:p>
            <a:r>
              <a:rPr lang="en-US" dirty="0"/>
              <a:t>   The shim array amplifiers are designed to be powered with one single ended power supply and provide bipolar outputs through the use of the bridge configuration.  In practice we don’t recommend going above 24V without checking the capacitor voltage ratings in the bill-of-materials.  Also, higher voltages will tend to dissipate more heat in the power op amps (assuming a relatively small load resistance).</a:t>
            </a:r>
          </a:p>
          <a:p>
            <a:r>
              <a:rPr lang="en-US" dirty="0"/>
              <a:t> </a:t>
            </a:r>
          </a:p>
          <a:p>
            <a:r>
              <a:rPr lang="en-US" i="1" dirty="0"/>
              <a:t> </a:t>
            </a:r>
            <a:endParaRPr lang="en-US" dirty="0"/>
          </a:p>
          <a:p>
            <a:r>
              <a:rPr lang="en-US" i="1" dirty="0"/>
              <a:t>2) What type of connectors are used to get the rather heavy current on and off the board?</a:t>
            </a:r>
            <a:endParaRPr lang="en-US" dirty="0"/>
          </a:p>
          <a:p>
            <a:r>
              <a:rPr lang="en-US" i="1" dirty="0"/>
              <a:t> </a:t>
            </a:r>
            <a:endParaRPr lang="en-US" dirty="0"/>
          </a:p>
          <a:p>
            <a:r>
              <a:rPr lang="en-US" dirty="0"/>
              <a:t>  Each channel is designed for +-3.5A maximum so the </a:t>
            </a:r>
            <a:r>
              <a:rPr lang="en-US" dirty="0" err="1"/>
              <a:t>molex</a:t>
            </a:r>
            <a:r>
              <a:rPr lang="en-US" dirty="0"/>
              <a:t> </a:t>
            </a:r>
            <a:r>
              <a:rPr lang="en-US" dirty="0" err="1"/>
              <a:t>minifit</a:t>
            </a:r>
            <a:r>
              <a:rPr lang="en-US" dirty="0"/>
              <a:t> 90 degree connectors used with 9A ratings are more than sufficient. If channels are used in a parallel configuration to share current and increase maximum current per channel, outputs are connected off-board so the same connectors are used.  </a:t>
            </a:r>
          </a:p>
          <a:p>
            <a:r>
              <a:rPr lang="en-US" dirty="0"/>
              <a:t> </a:t>
            </a:r>
          </a:p>
          <a:p>
            <a:r>
              <a:rPr lang="en-US" dirty="0"/>
              <a:t> </a:t>
            </a:r>
          </a:p>
          <a:p>
            <a:r>
              <a:rPr lang="en-US" i="1" dirty="0"/>
              <a:t>3) Was the bridge configuration chosen simply because you need to drive rather high resistance loads?</a:t>
            </a:r>
            <a:endParaRPr lang="en-US" dirty="0"/>
          </a:p>
          <a:p>
            <a:r>
              <a:rPr lang="en-US" i="1" dirty="0"/>
              <a:t> </a:t>
            </a:r>
            <a:endParaRPr lang="en-US" dirty="0"/>
          </a:p>
          <a:p>
            <a:r>
              <a:rPr lang="en-US" dirty="0"/>
              <a:t> The bridge configuration makes single supply input possible eliminating the need for a virtual ground reference. This design choice also makes heat-sinking simpler as the heat sink tabs on the OPA549 are electrically connected to their V- pin. By running a bridge with a single supply, both OPA549s used per channel share V- and may be connected to the same heat sink without the potential for costly error for users building this themselves with the use of insulating heat-sink pads</a:t>
            </a:r>
          </a:p>
          <a:p>
            <a:r>
              <a:rPr lang="en-US" dirty="0"/>
              <a:t> </a:t>
            </a:r>
          </a:p>
          <a:p>
            <a:r>
              <a:rPr lang="en-US" dirty="0"/>
              <a:t> </a:t>
            </a:r>
          </a:p>
          <a:p>
            <a:r>
              <a:rPr lang="en-US" i="1" dirty="0"/>
              <a:t>4) We have +/- 15 volt outputs from our coil drive. Is it possible to scale this and go in after your DAC? I ask this not because of electrical issues but rather access to </a:t>
            </a:r>
            <a:r>
              <a:rPr lang="en-US" i="1" dirty="0" err="1"/>
              <a:t>pcb</a:t>
            </a:r>
            <a:r>
              <a:rPr lang="en-US" i="1" dirty="0"/>
              <a:t> traces can be a problem.</a:t>
            </a:r>
            <a:endParaRPr lang="en-US" dirty="0"/>
          </a:p>
          <a:p>
            <a:r>
              <a:rPr lang="en-US" dirty="0"/>
              <a:t> </a:t>
            </a:r>
          </a:p>
          <a:p>
            <a:r>
              <a:rPr lang="en-US" dirty="0"/>
              <a:t>Yes it is possible to not use the DAC and instead drive each channel separately with an appropriately scaled and shifted analog input. Zero ohm resistors separate DAC outputs from each amplifier input and plated through holes allow users to feed in their own analog input. The input cannot be bipolar due to the single supply operation of the device. With the DAC in place, the inputs are differential with respect to a 1.25V DAC reference.</a:t>
            </a:r>
          </a:p>
          <a:p>
            <a:r>
              <a:rPr lang="en-US" dirty="0"/>
              <a:t> </a:t>
            </a:r>
          </a:p>
          <a:p>
            <a:r>
              <a:rPr lang="en-US" dirty="0"/>
              <a:t> </a:t>
            </a:r>
          </a:p>
          <a:p>
            <a:r>
              <a:rPr lang="en-US" i="1" dirty="0"/>
              <a:t>5) Can you recommend a fan cooled radiator and pump to complete the cooling loop?</a:t>
            </a:r>
            <a:endParaRPr lang="en-US" dirty="0"/>
          </a:p>
          <a:p>
            <a:r>
              <a:rPr lang="en-US" i="1" dirty="0"/>
              <a:t> </a:t>
            </a:r>
            <a:endParaRPr lang="en-US" dirty="0"/>
          </a:p>
          <a:p>
            <a:r>
              <a:rPr lang="en-US" dirty="0"/>
              <a:t>The only constraint here is that the spacing between the OPA549 op amps is set for a particular cooling plate (1/4” nominal thickness).   It’s a LytronCP15G05 6-pass cooling plate.  We have a </a:t>
            </a:r>
            <a:r>
              <a:rPr lang="en-US" dirty="0" err="1"/>
              <a:t>Lytron</a:t>
            </a:r>
            <a:r>
              <a:rPr lang="en-US" dirty="0"/>
              <a:t> MCS20G01BB water cooling system which can dissipate up to ~1kW, but in practice, to simplify our setup we haven’t been using it for our shimming experiments.  Whether the water cooling will be necessary depends on how aggressively you set the output currents and how long you sustain them.  However at the end of some of our sessions, the cooling plates are definitely quite toasty. </a:t>
            </a:r>
          </a:p>
          <a:p>
            <a:r>
              <a:rPr lang="en-US" dirty="0"/>
              <a:t> </a:t>
            </a:r>
          </a:p>
          <a:p>
            <a:r>
              <a:rPr lang="en-US" dirty="0"/>
              <a:t>So for initial testing, an aluminum block should be adequate, but depending on your duty cycle &amp; output currents you may need to consider water cooling for the long-run.</a:t>
            </a:r>
          </a:p>
          <a:p>
            <a:r>
              <a:rPr lang="en-US" dirty="0"/>
              <a:t> </a:t>
            </a:r>
          </a:p>
          <a:p>
            <a:r>
              <a:rPr lang="en-US" dirty="0"/>
              <a:t> </a:t>
            </a:r>
          </a:p>
          <a:p>
            <a:r>
              <a:rPr lang="en-US" i="1" dirty="0"/>
              <a:t>6) Is the published schematic a simplified one? I expected protection diodes and snubbers.</a:t>
            </a:r>
            <a:endParaRPr lang="en-US" dirty="0"/>
          </a:p>
          <a:p>
            <a:r>
              <a:rPr lang="en-US" i="1" dirty="0"/>
              <a:t> </a:t>
            </a:r>
            <a:endParaRPr lang="en-US" dirty="0"/>
          </a:p>
          <a:p>
            <a:r>
              <a:rPr lang="en-US" dirty="0"/>
              <a:t>I’m sorry about this oversight.   The published schematic is not the latest version though the latest version does not include input protection diodes or snubbers. The quiescent current draw is not so large that we see appreciable voltage kicks on power-on. If you mean on the outputs, it is important to note the behavior of the lead compensated feedback networks which enable stable current-mode drive of loads over the inductance range for which this amplifier is appropriate. Changes to the lead compensation network enable stable control from 1uH to 900uH with bandwidths up to 20kHz. Protection diodes would be appropriate in a switch-mode design to protect sensitive MOS devices from over voltage or for high vibration environments in which intermittent connections while driving large current through high inductance loads is expected.</a:t>
            </a:r>
          </a:p>
          <a:p>
            <a:r>
              <a:rPr lang="en-US" dirty="0"/>
              <a:t> </a:t>
            </a:r>
          </a:p>
          <a:p>
            <a:r>
              <a:rPr lang="en-US" i="1" dirty="0"/>
              <a:t> </a:t>
            </a:r>
            <a:endParaRPr lang="en-US" dirty="0"/>
          </a:p>
          <a:p>
            <a:r>
              <a:rPr lang="en-US" i="1" dirty="0"/>
              <a:t>7) Do you build the device and sell or share schematics for us to build if we choose?</a:t>
            </a:r>
            <a:endParaRPr lang="en-US" dirty="0"/>
          </a:p>
          <a:p>
            <a:r>
              <a:rPr lang="en-US" i="1" dirty="0"/>
              <a:t> </a:t>
            </a:r>
            <a:endParaRPr lang="en-US" dirty="0"/>
          </a:p>
          <a:p>
            <a:r>
              <a:rPr lang="en-US" dirty="0"/>
              <a:t>If you choose to do so, you are completely welcome to build this device at no cost using our open-source design files. </a:t>
            </a:r>
          </a:p>
          <a:p>
            <a:r>
              <a:rPr lang="en-US" dirty="0"/>
              <a:t> </a:t>
            </a:r>
          </a:p>
          <a:p>
            <a:r>
              <a:rPr lang="en-US" dirty="0"/>
              <a:t>We do have a limited number of populated 8ch amplifier boards and we’d be happy to provide you with one or more boards at cost, if it would be helpful.  The fiber boards and microcontroller daughter board still need to be populated, but this is more straightforward than populating the amplifier board (which has many more small components including fine-pitch ICs that are hard to solder by hand).  Let me know what your project involves and I could help put together a kit of parts to mail to you.  </a:t>
            </a:r>
          </a:p>
          <a:p>
            <a:r>
              <a:rPr lang="en-US" dirty="0"/>
              <a:t> </a:t>
            </a:r>
          </a:p>
          <a:p>
            <a:r>
              <a:rPr lang="en-US" i="1" dirty="0"/>
              <a:t> </a:t>
            </a:r>
            <a:endParaRPr lang="en-US" dirty="0"/>
          </a:p>
          <a:p>
            <a:r>
              <a:rPr lang="en-US" i="1" dirty="0"/>
              <a:t>8) Is there any way to correct for the op amps offset voltage?</a:t>
            </a:r>
            <a:endParaRPr lang="en-US" dirty="0"/>
          </a:p>
          <a:p>
            <a:r>
              <a:rPr lang="en-US" i="1" dirty="0"/>
              <a:t> </a:t>
            </a:r>
            <a:endParaRPr lang="en-US" dirty="0"/>
          </a:p>
          <a:p>
            <a:r>
              <a:rPr lang="en-US" dirty="0"/>
              <a:t>When operated with the DAC and ADC, the channel to channel gain and DC offset variation are calibrated automatically. </a:t>
            </a:r>
            <a:r>
              <a:rPr lang="en-US" dirty="0" err="1"/>
              <a:t>Opamp</a:t>
            </a:r>
            <a:r>
              <a:rPr lang="en-US" dirty="0"/>
              <a:t> DC offset is a function of device temperature so single set-point trimming can be ineffective for power applications.  In our shimming work the calibration takes less than 100ms and is run before beginning each scan (perhaps overkill but not burdensome).</a:t>
            </a:r>
          </a:p>
          <a:p>
            <a:r>
              <a:rPr lang="en-US" dirty="0"/>
              <a:t> </a:t>
            </a:r>
          </a:p>
          <a:p>
            <a:r>
              <a:rPr lang="en-US" dirty="0"/>
              <a:t>We do have a second amplifier topology which includes an integrator to zero out offsets:</a:t>
            </a:r>
          </a:p>
          <a:p>
            <a:r>
              <a:rPr lang="en-US" u="sng" dirty="0">
                <a:hlinkClick r:id="rId2"/>
              </a:rPr>
              <a:t>http://tabletop.martinos.org/index.php/Hardware:GPA</a:t>
            </a:r>
            <a:endParaRPr lang="en-US" dirty="0"/>
          </a:p>
          <a:p>
            <a:r>
              <a:rPr lang="en-US" dirty="0"/>
              <a:t>This single-channel design is somewhat similar to what is used in </a:t>
            </a:r>
            <a:r>
              <a:rPr lang="en-US" dirty="0" err="1"/>
              <a:t>Techron</a:t>
            </a:r>
            <a:r>
              <a:rPr lang="en-US" dirty="0"/>
              <a:t> gradient amplifiers (though stripped down to the bare bones) .  However, this circuit amplifier board is still very “basic” and does not have all the features of the 8ch shim amplifier board (which itself evolved out of a motor controller circuit on an L272 datasheet).   The microcontroller software for the 8ch board also has more features than our software for the single-channel amplifier.</a:t>
            </a:r>
          </a:p>
          <a:p>
            <a:r>
              <a:rPr lang="en-US" dirty="0"/>
              <a:t> </a:t>
            </a:r>
          </a:p>
          <a:p>
            <a:r>
              <a:rPr lang="en-US" dirty="0"/>
              <a:t>Our recommendation is to go with the 8ch Rev. C board and use the autocalibration feature in the control software.  However if you’d like to try our older amplifier design, we are happy to provide PCBs for that design as well.  </a:t>
            </a:r>
          </a:p>
          <a:p>
            <a:r>
              <a:rPr lang="en-US" dirty="0"/>
              <a:t> </a:t>
            </a:r>
          </a:p>
          <a:p>
            <a:r>
              <a:rPr lang="en-US" dirty="0"/>
              <a:t> </a:t>
            </a:r>
          </a:p>
          <a:p>
            <a:pPr lvl="0" eaLnBrk="0" fontAlgn="base" hangingPunct="0">
              <a:spcBef>
                <a:spcPct val="0"/>
              </a:spcBef>
              <a:spcAft>
                <a:spcPct val="0"/>
              </a:spcAft>
            </a:pPr>
            <a:endParaRPr lang="en-US" altLang="en-US" sz="1200" dirty="0">
              <a:latin typeface="Arial" panose="020B0604020202020204" pitchFamily="34"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endParaRPr lang="en-US" altLang="en-US" sz="1200" dirty="0">
              <a:latin typeface="Arial" panose="020B0604020202020204" pitchFamily="34" charset="0"/>
              <a:ea typeface="Calibri" panose="020F0502020204030204" pitchFamily="34" charset="0"/>
              <a:cs typeface="Times New Roman" panose="02020603050405020304" pitchFamily="18" charset="0"/>
            </a:endParaRPr>
          </a:p>
          <a:p>
            <a:pPr lvl="0" eaLnBrk="0" fontAlgn="base" hangingPunct="0">
              <a:spcBef>
                <a:spcPct val="0"/>
              </a:spcBef>
              <a:spcAft>
                <a:spcPct val="0"/>
              </a:spcAft>
            </a:pPr>
            <a:r>
              <a:rPr lang="en-US" altLang="en-US" sz="1200" dirty="0" err="1">
                <a:latin typeface="Arial" panose="020B0604020202020204" pitchFamily="34" charset="0"/>
                <a:ea typeface="Calibri" panose="020F0502020204030204" pitchFamily="34" charset="0"/>
                <a:cs typeface="Times New Roman" panose="02020603050405020304" pitchFamily="18" charset="0"/>
              </a:rPr>
              <a:t>Alexandru</a:t>
            </a:r>
            <a:r>
              <a:rPr lang="en-US" altLang="en-US" sz="1200" dirty="0">
                <a:latin typeface="Arial" panose="020B0604020202020204" pitchFamily="34" charset="0"/>
                <a:ea typeface="Calibri" panose="020F0502020204030204" pitchFamily="34" charset="0"/>
                <a:cs typeface="Times New Roman" panose="02020603050405020304" pitchFamily="18" charset="0"/>
              </a:rPr>
              <a:t>,</a:t>
            </a:r>
            <a:endParaRPr lang="en-US" altLang="en-US" sz="800" dirty="0">
              <a:latin typeface="Arial" panose="020B0604020202020204" pitchFamily="34" charset="0"/>
            </a:endParaRPr>
          </a:p>
          <a:p>
            <a:pPr lvl="0" eaLnBrk="0" fontAlgn="base" hangingPunct="0">
              <a:spcBef>
                <a:spcPct val="0"/>
              </a:spcBef>
              <a:spcAft>
                <a:spcPct val="0"/>
              </a:spcAft>
              <a:buFontTx/>
              <a:buAutoNum type="arabicPeriod"/>
            </a:pPr>
            <a:r>
              <a:rPr lang="en-US" altLang="en-US" sz="1200" dirty="0">
                <a:latin typeface="Arial" panose="020B0604020202020204" pitchFamily="34" charset="0"/>
                <a:ea typeface="Calibri" panose="020F0502020204030204" pitchFamily="34" charset="0"/>
                <a:cs typeface="Times New Roman" panose="02020603050405020304" pitchFamily="18" charset="0"/>
              </a:rPr>
              <a:t>The cold plate we use is ¼” thick and fits properly on the Rev. C-Ver5 board:  </a:t>
            </a:r>
            <a:r>
              <a:rPr lang="en-US" altLang="en-US" sz="1200" dirty="0">
                <a:latin typeface="Arial" panose="020B0604020202020204" pitchFamily="34" charset="0"/>
                <a:ea typeface="Calibri" panose="020F0502020204030204" pitchFamily="34" charset="0"/>
                <a:cs typeface="Times New Roman" panose="02020603050405020304" pitchFamily="18" charset="0"/>
                <a:hlinkClick r:id="rId3"/>
              </a:rPr>
              <a:t>https://www.lytrondirect.com/cp15g05-tubed-cold-plate/cp15g05/?b=549</a:t>
            </a:r>
            <a:r>
              <a:rPr lang="en-US" altLang="en-US" sz="1200" dirty="0">
                <a:latin typeface="Arial" panose="020B0604020202020204" pitchFamily="34" charset="0"/>
                <a:ea typeface="Calibri" panose="020F0502020204030204" pitchFamily="34" charset="0"/>
                <a:cs typeface="Times New Roman" panose="02020603050405020304" pitchFamily="18" charset="0"/>
              </a:rPr>
              <a:t>   Are you reading the 3.8” dimension maybe?  That refers to the height of the cold plate.  The copper pipe is ¼” thick.  This cold plate should work.</a:t>
            </a:r>
            <a:endParaRPr lang="en-US" altLang="en-US" sz="800" dirty="0">
              <a:latin typeface="Arial" panose="020B0604020202020204" pitchFamily="34" charset="0"/>
            </a:endParaRPr>
          </a:p>
          <a:p>
            <a:pPr lvl="0" eaLnBrk="0" fontAlgn="base" hangingPunct="0">
              <a:spcBef>
                <a:spcPct val="0"/>
              </a:spcBef>
              <a:spcAft>
                <a:spcPct val="0"/>
              </a:spcAft>
              <a:buFontTx/>
              <a:buAutoNum type="arabicPeriod"/>
            </a:pPr>
            <a:r>
              <a:rPr lang="en-US" altLang="en-US" sz="1200" dirty="0">
                <a:latin typeface="Arial" panose="020B0604020202020204" pitchFamily="34" charset="0"/>
                <a:ea typeface="Calibri" panose="020F0502020204030204" pitchFamily="34" charset="0"/>
                <a:cs typeface="Times New Roman" panose="02020603050405020304" pitchFamily="18" charset="0"/>
              </a:rPr>
              <a:t>We use the standard Siemens fiber optic cables.  They come in bundles of 5 or 10 fibers usually in an orange jacket.  If you’re lucky, your Siemens site engineer might be able to find some spares.  Otherwise I could ask Thomas if we might be able to mail you some.  Otherwise you could call Mouser or </a:t>
            </a:r>
            <a:r>
              <a:rPr lang="en-US" altLang="en-US" sz="1200" dirty="0" err="1">
                <a:latin typeface="Arial" panose="020B0604020202020204" pitchFamily="34" charset="0"/>
                <a:ea typeface="Calibri" panose="020F0502020204030204" pitchFamily="34" charset="0"/>
                <a:cs typeface="Times New Roman" panose="02020603050405020304" pitchFamily="18" charset="0"/>
              </a:rPr>
              <a:t>Digikey</a:t>
            </a:r>
            <a:r>
              <a:rPr lang="en-US" altLang="en-US" sz="1200" dirty="0">
                <a:latin typeface="Arial" panose="020B0604020202020204" pitchFamily="34" charset="0"/>
                <a:ea typeface="Calibri" panose="020F0502020204030204" pitchFamily="34" charset="0"/>
                <a:cs typeface="Times New Roman" panose="02020603050405020304" pitchFamily="18" charset="0"/>
              </a:rPr>
              <a:t> and ask for Avago-compatible fiber optic cables.  Otherwise you could gang a few individual fibers together yourself with heat shrink to make a cable, though admittedly this isn’t as nice to work with.  For example, would 5 meters be long enough for your setup?  If not, you can try using fiber couplers to extend the reach.</a:t>
            </a:r>
            <a:endParaRPr lang="en-US" altLang="en-US" sz="800" dirty="0">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ea typeface="Calibri" panose="020F0502020204030204" pitchFamily="34" charset="0"/>
                <a:cs typeface="Times New Roman" panose="02020603050405020304" pitchFamily="18" charset="0"/>
                <a:hlinkClick r:id="rId4"/>
              </a:rPr>
              <a:t>https://www.digikey.com/products/en?mpart=HFBR-RNS005Z&amp;v=516</a:t>
            </a:r>
            <a:endParaRPr lang="en-US" altLang="en-US" sz="800" dirty="0">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ea typeface="Calibri" panose="020F0502020204030204" pitchFamily="34" charset="0"/>
                <a:cs typeface="Times New Roman" panose="02020603050405020304" pitchFamily="18" charset="0"/>
                <a:hlinkClick r:id="rId5"/>
              </a:rPr>
              <a:t>https://www.mouser.com/ProductDetail/Broadcom-Avago/HFBR-4505Z?qs=jT9z6tsiFNkQ5IvqQth7%252BA%3D%3D</a:t>
            </a:r>
            <a:endParaRPr lang="en-US" altLang="en-US" sz="800" dirty="0">
              <a:latin typeface="Arial" panose="020B0604020202020204" pitchFamily="34" charset="0"/>
            </a:endParaRPr>
          </a:p>
          <a:p>
            <a:pPr lvl="0" eaLnBrk="0" fontAlgn="base" hangingPunct="0">
              <a:spcBef>
                <a:spcPct val="0"/>
              </a:spcBef>
              <a:spcAft>
                <a:spcPct val="0"/>
              </a:spcAft>
              <a:buFontTx/>
              <a:buAutoNum type="arabicPeriod"/>
            </a:pPr>
            <a:r>
              <a:rPr lang="en-US" altLang="en-US" sz="1200" dirty="0">
                <a:latin typeface="Arial" panose="020B0604020202020204" pitchFamily="34" charset="0"/>
                <a:ea typeface="Calibri" panose="020F0502020204030204" pitchFamily="34" charset="0"/>
                <a:cs typeface="Times New Roman" panose="02020603050405020304" pitchFamily="18" charset="0"/>
              </a:rPr>
              <a:t>I use a USB-to-micro-USB to connect my laptop to the Arduino directly.  I put the Arduino in a small box with a micro-USB extender cable that runs from the Arduino itself to a micro-USB mounted to the enclosure panel.  The box sits on the desk next to my computer.  The fiber then runs into the scanner room to the fiber interface board, which lives with the amplifiers.  This works well as long as the fiber is long enough and as long as you don’t use the DACs or ADCs during signal readout (this can cause RF noise).  See attached diagram for the layout.</a:t>
            </a:r>
            <a:endParaRPr lang="en-US" altLang="en-US" sz="800" dirty="0">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ea typeface="Calibri" panose="020F0502020204030204" pitchFamily="34" charset="0"/>
                <a:cs typeface="Times New Roman" panose="02020603050405020304" pitchFamily="18" charset="0"/>
              </a:rPr>
              <a:t>Right now I’m not using U013 or U014.   The purpose of U012 is to receive triggers from the MRI scanner to tell the Arduino to update the shims to the next slice setting (or for other field control applications).  The BNC connector is for general purpose use.  I use it for triggers fMRI experiments because we use the scanner’s SYNC output trigger pulse on U012 to do dynamic shimming.  Normally this fiber goes to a pulse stretcher with BNC output that goes to our fMRI stimulus computer (Julien will know how this works).  So our Arduino BNC output just provides a stretched trigger pulse to tell the fMRI experiment when to start.  I don’t know if this will matter for your applications, but I can show you how to enable it in the Arduino software.  </a:t>
            </a:r>
            <a:endParaRPr lang="en-US" altLang="en-US" sz="800" dirty="0">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ea typeface="Calibri" panose="020F0502020204030204" pitchFamily="34" charset="0"/>
                <a:cs typeface="Times New Roman" panose="02020603050405020304" pitchFamily="18" charset="0"/>
              </a:rPr>
              <a:t>I like to put the Arduino board in an enclosure like this one below.  Just check to make sure the board will fit in the rails inside the enclosure.  These are really nice because you can remove the panels to drill or machine the holes for the connectors.</a:t>
            </a:r>
            <a:endParaRPr lang="en-US" altLang="en-US" sz="800" dirty="0">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ea typeface="Calibri" panose="020F0502020204030204" pitchFamily="34" charset="0"/>
                <a:cs typeface="Times New Roman" panose="02020603050405020304" pitchFamily="18" charset="0"/>
                <a:hlinkClick r:id="rId6"/>
              </a:rPr>
              <a:t>https://www.digikey.com/product-detail/en/hammond-manufacturing/1455L1202/HM895-ND/1090707</a:t>
            </a:r>
            <a:endParaRPr lang="en-US" altLang="en-US" sz="800" dirty="0">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ea typeface="Calibri" panose="020F0502020204030204" pitchFamily="34" charset="0"/>
                <a:cs typeface="Times New Roman" panose="02020603050405020304" pitchFamily="18" charset="0"/>
                <a:hlinkClick r:id="rId7"/>
              </a:rPr>
              <a:t>https://www.digikey.com/product-detail/en/hammond-manufacturing/1455N1202/HM975-ND/460175</a:t>
            </a:r>
            <a:endParaRPr lang="en-US" altLang="en-US" sz="800" dirty="0">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ea typeface="Calibri" panose="020F0502020204030204" pitchFamily="34" charset="0"/>
                <a:cs typeface="Times New Roman" panose="02020603050405020304" pitchFamily="18" charset="0"/>
              </a:rPr>
              <a:t>Here is a micro-USB extender that is panel-mount (it’s a little long, but you can loop it around inside the enclosure):</a:t>
            </a:r>
            <a:endParaRPr lang="en-US" altLang="en-US" sz="800" dirty="0">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ea typeface="Calibri" panose="020F0502020204030204" pitchFamily="34" charset="0"/>
                <a:cs typeface="Times New Roman" panose="02020603050405020304" pitchFamily="18" charset="0"/>
                <a:hlinkClick r:id="rId8"/>
              </a:rPr>
              <a:t>https://www.digikey.com/product-detail/en/adafruit-industries-llc/3258/1528-1786-ND/6238006</a:t>
            </a:r>
            <a:endParaRPr lang="en-US" altLang="en-US" sz="800" dirty="0">
              <a:latin typeface="Arial" panose="020B0604020202020204" pitchFamily="34" charset="0"/>
            </a:endParaRPr>
          </a:p>
          <a:p>
            <a:pPr lvl="0" eaLnBrk="0" fontAlgn="base" hangingPunct="0">
              <a:spcBef>
                <a:spcPct val="0"/>
              </a:spcBef>
              <a:spcAft>
                <a:spcPct val="0"/>
              </a:spcAft>
              <a:buFontTx/>
              <a:buAutoNum type="arabicPeriod"/>
            </a:pPr>
            <a:r>
              <a:rPr lang="en-US" altLang="en-US" sz="1200" dirty="0">
                <a:latin typeface="Arial" panose="020B0604020202020204" pitchFamily="34" charset="0"/>
                <a:ea typeface="Calibri" panose="020F0502020204030204" pitchFamily="34" charset="0"/>
                <a:cs typeface="Times New Roman" panose="02020603050405020304" pitchFamily="18" charset="0"/>
              </a:rPr>
              <a:t>X003 supplies +12V power to the fiber interface board (then there are 5V and 3.3V regulators on the fiber board to step the 12V down as needed).  You are correct, this uses the Molex 2-pin “mini-fit </a:t>
            </a:r>
            <a:r>
              <a:rPr lang="en-US" altLang="en-US" sz="1200" dirty="0" err="1">
                <a:latin typeface="Arial" panose="020B0604020202020204" pitchFamily="34" charset="0"/>
                <a:ea typeface="Calibri" panose="020F0502020204030204" pitchFamily="34" charset="0"/>
                <a:cs typeface="Times New Roman" panose="02020603050405020304" pitchFamily="18" charset="0"/>
              </a:rPr>
              <a:t>jr.</a:t>
            </a:r>
            <a:r>
              <a:rPr lang="en-US" altLang="en-US" sz="1200" dirty="0">
                <a:latin typeface="Arial" panose="020B0604020202020204" pitchFamily="34" charset="0"/>
                <a:ea typeface="Calibri" panose="020F0502020204030204" pitchFamily="34" charset="0"/>
                <a:cs typeface="Times New Roman" panose="02020603050405020304" pitchFamily="18" charset="0"/>
              </a:rPr>
              <a:t>” PCB-mount connector.  This is the same voltage that the amplifier board runs on.  You can also use a little higher voltage if you want.  If you go above 16V you need to make sure all the ceramic 10uF and 100uF capacitors are rated to go above 16V on the main amplifier board (I think they go to 25V…).</a:t>
            </a:r>
            <a:endParaRPr lang="en-US" altLang="en-US" sz="800" dirty="0">
              <a:latin typeface="Arial" panose="020B0604020202020204" pitchFamily="34" charset="0"/>
            </a:endParaRPr>
          </a:p>
          <a:p>
            <a:pPr lvl="0" eaLnBrk="0" fontAlgn="base" hangingPunct="0">
              <a:spcBef>
                <a:spcPct val="0"/>
              </a:spcBef>
              <a:spcAft>
                <a:spcPct val="0"/>
              </a:spcAft>
            </a:pPr>
            <a:r>
              <a:rPr lang="en-US" altLang="en-US" sz="1200" dirty="0">
                <a:latin typeface="Arial" panose="020B0604020202020204" pitchFamily="34" charset="0"/>
                <a:ea typeface="Calibri" panose="020F0502020204030204" pitchFamily="34" charset="0"/>
                <a:cs typeface="Times New Roman" panose="02020603050405020304" pitchFamily="18" charset="0"/>
              </a:rPr>
              <a:t>--- Jason</a:t>
            </a:r>
            <a:endParaRPr lang="en-US" altLang="en-US" sz="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From: </a:t>
            </a:r>
            <a:r>
              <a:rPr kumimoji="0" lang="en-US" altLang="en-US" sz="12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Alexandru</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a:t>
            </a:r>
            <a:r>
              <a:rPr kumimoji="0" lang="en-US" altLang="en-US" sz="12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Foias</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 &lt;</a:t>
            </a:r>
            <a:r>
              <a:rPr kumimoji="0" lang="en-US" altLang="en-US" sz="1200" b="0" i="0" u="none" strike="noStrike" cap="none" normalizeH="0" baseline="0" dirty="0" err="1">
                <a:ln>
                  <a:noFill/>
                </a:ln>
                <a:solidFill>
                  <a:srgbClr val="000000"/>
                </a:solidFill>
                <a:effectLst/>
                <a:latin typeface="Arial" panose="020B0604020202020204" pitchFamily="34" charset="0"/>
                <a:ea typeface="Times New Roman" panose="02020603050405020304" pitchFamily="18" charset="0"/>
              </a:rPr>
              <a:t>alexandrufoias@gmail.com</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&gt;</a:t>
            </a:r>
            <a:b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b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Date: </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Thursday, March 7, 2019 at 11:05 AM</a:t>
            </a:r>
            <a:b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b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To: </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Jason Stockmann &lt;bauhaus2@gmail.com&gt;</a:t>
            </a:r>
            <a:b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b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Cc: </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&lt;ACDC_SPINE_7T@googlegroups.com&gt;</a:t>
            </a:r>
            <a:b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br>
            <a:r>
              <a:rPr kumimoji="0" lang="en-US" altLang="en-US" sz="1200" b="1"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Subject: </a:t>
            </a:r>
            <a:r>
              <a:rPr kumimoji="0" lang="en-US" altLang="en-US" sz="1200" b="0" i="0" u="none" strike="noStrike" cap="none" normalizeH="0" baseline="0" dirty="0">
                <a:ln>
                  <a:noFill/>
                </a:ln>
                <a:solidFill>
                  <a:srgbClr val="000000"/>
                </a:solidFill>
                <a:effectLst/>
                <a:latin typeface="Arial" panose="020B0604020202020204" pitchFamily="34" charset="0"/>
                <a:ea typeface="Times New Roman" panose="02020603050405020304" pitchFamily="18" charset="0"/>
              </a:rPr>
              <a:t>shim boards questions</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Hi Jason,</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 have some questions regarding the shim boards.</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Shim board: In the PPT you recommend the heatsink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3"/>
              </a:rPr>
              <a:t>CP15G05 TUBED COLD PLATE</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 which is 3/8" wide. Is it compatible to rev C ver5 board ?</a:t>
            </a:r>
            <a:endPar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Connection interface board - teensy board. What type of fiber optics do you recommend for the link between interface board - teensy board. I saw that you are using a hand made </a:t>
            </a:r>
            <a:r>
              <a:rPr kumimoji="0" lang="en-US" altLang="en-US" sz="11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mutlifilar</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FO cable. Is it better to use that one or a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9"/>
              </a:rPr>
              <a:t>single FO cable</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endPar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Teensy board: How do you connect the teensy to the PC ? We would like to extend the serial port of teensy using fiber optics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10"/>
              </a:rPr>
              <a:t>https://www.pjrc.com/teensy/td_uart.html</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There are  3 receiver FO (U012, U013, U014) and a BNC connector (U002) on the Teensy board. Could you please tell us what is their purpose ?</a:t>
            </a:r>
            <a:endParaRPr kumimoji="0" lang="en-US" altLang="en-US" sz="1100" b="0" i="0" u="none" strike="noStrike" cap="none" normalizeH="0" baseline="0" dirty="0">
              <a:ln>
                <a:noFill/>
              </a:ln>
              <a:solidFill>
                <a:schemeClr val="tx1"/>
              </a:solidFill>
              <a:effectLst/>
              <a:latin typeface="Arial" panose="020B0604020202020204" pitchFamily="34" charset="0"/>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Interface board. The part with the footprint X003  is not specified in the BOM. It seems to be similar to header in the shim board MOLEX 0026013114. Could you please confirm if that's the case? What voltage should we use to feed the interface board ?</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Thanks,</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Alexandru</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Alexandru</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Foias</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a:t>
            </a:r>
            <a:r>
              <a:rPr kumimoji="0" lang="en-US" altLang="en-US" sz="11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MScA</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Research Associate</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Department of Electrical Engineering, </a:t>
            </a:r>
            <a:r>
              <a:rPr kumimoji="0" lang="en-US" altLang="en-US" sz="11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Polytechnique</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Montréal</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2900 Edouard-Montpetit </a:t>
            </a:r>
            <a:r>
              <a:rPr kumimoji="0" lang="en-US" altLang="en-US" sz="1100"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rPr>
              <a:t>Bld</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 room L-5626</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Montreal, QC, H3T1J4, Canada</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Phone: +1 (514) 340-4711 (office: 7546) </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E-mail: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11"/>
              </a:rPr>
              <a:t>alexandru.foias@polymtl.ca</a:t>
            </a:r>
            <a:endParaRPr kumimoji="0" lang="en-US" altLang="en-US" sz="9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Web: </a:t>
            </a:r>
            <a:r>
              <a:rPr kumimoji="0" lang="en-US" altLang="en-US" sz="11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hlinkClick r:id="rId12"/>
              </a:rPr>
              <a:t>www.neuro.polymtl.ca</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274725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838481012"/>
              </p:ext>
            </p:extLst>
          </p:nvPr>
        </p:nvGraphicFramePr>
        <p:xfrm>
          <a:off x="175768" y="91778"/>
          <a:ext cx="11427971" cy="8240776"/>
        </p:xfrm>
        <a:graphic>
          <a:graphicData uri="http://schemas.openxmlformats.org/drawingml/2006/table">
            <a:tbl>
              <a:tblPr firstRow="1" bandRow="1">
                <a:tableStyleId>{5C22544A-7EE6-4342-B048-85BDC9FD1C3A}</a:tableStyleId>
              </a:tblPr>
              <a:tblGrid>
                <a:gridCol w="1986736">
                  <a:extLst>
                    <a:ext uri="{9D8B030D-6E8A-4147-A177-3AD203B41FA5}">
                      <a16:colId xmlns:a16="http://schemas.microsoft.com/office/drawing/2014/main" val="20000"/>
                    </a:ext>
                  </a:extLst>
                </a:gridCol>
                <a:gridCol w="1458520">
                  <a:extLst>
                    <a:ext uri="{9D8B030D-6E8A-4147-A177-3AD203B41FA5}">
                      <a16:colId xmlns:a16="http://schemas.microsoft.com/office/drawing/2014/main" val="20001"/>
                    </a:ext>
                  </a:extLst>
                </a:gridCol>
                <a:gridCol w="1499616">
                  <a:extLst>
                    <a:ext uri="{9D8B030D-6E8A-4147-A177-3AD203B41FA5}">
                      <a16:colId xmlns:a16="http://schemas.microsoft.com/office/drawing/2014/main" val="20002"/>
                    </a:ext>
                  </a:extLst>
                </a:gridCol>
                <a:gridCol w="3063240">
                  <a:extLst>
                    <a:ext uri="{9D8B030D-6E8A-4147-A177-3AD203B41FA5}">
                      <a16:colId xmlns:a16="http://schemas.microsoft.com/office/drawing/2014/main" val="20003"/>
                    </a:ext>
                  </a:extLst>
                </a:gridCol>
                <a:gridCol w="630936">
                  <a:extLst>
                    <a:ext uri="{9D8B030D-6E8A-4147-A177-3AD203B41FA5}">
                      <a16:colId xmlns:a16="http://schemas.microsoft.com/office/drawing/2014/main" val="20004"/>
                    </a:ext>
                  </a:extLst>
                </a:gridCol>
                <a:gridCol w="2788923">
                  <a:extLst>
                    <a:ext uri="{9D8B030D-6E8A-4147-A177-3AD203B41FA5}">
                      <a16:colId xmlns:a16="http://schemas.microsoft.com/office/drawing/2014/main" val="20005"/>
                    </a:ext>
                  </a:extLst>
                </a:gridCol>
              </a:tblGrid>
              <a:tr h="255694">
                <a:tc>
                  <a:txBody>
                    <a:bodyPr/>
                    <a:lstStyle/>
                    <a:p>
                      <a:r>
                        <a:rPr lang="en-US" sz="1000" dirty="0"/>
                        <a:t>Subsystem</a:t>
                      </a:r>
                    </a:p>
                  </a:txBody>
                  <a:tcPr/>
                </a:tc>
                <a:tc>
                  <a:txBody>
                    <a:bodyPr/>
                    <a:lstStyle/>
                    <a:p>
                      <a:r>
                        <a:rPr lang="en-US" sz="1000" dirty="0"/>
                        <a:t>Part name</a:t>
                      </a:r>
                    </a:p>
                  </a:txBody>
                  <a:tcPr/>
                </a:tc>
                <a:tc>
                  <a:txBody>
                    <a:bodyPr/>
                    <a:lstStyle/>
                    <a:p>
                      <a:r>
                        <a:rPr lang="en-US" sz="1000" dirty="0"/>
                        <a:t>Suggested part number</a:t>
                      </a:r>
                    </a:p>
                  </a:txBody>
                  <a:tcPr/>
                </a:tc>
                <a:tc>
                  <a:txBody>
                    <a:bodyPr/>
                    <a:lstStyle/>
                    <a:p>
                      <a:r>
                        <a:rPr lang="en-US" sz="1000" dirty="0"/>
                        <a:t>Link</a:t>
                      </a:r>
                    </a:p>
                  </a:txBody>
                  <a:tcPr/>
                </a:tc>
                <a:tc>
                  <a:txBody>
                    <a:bodyPr/>
                    <a:lstStyle/>
                    <a:p>
                      <a:r>
                        <a:rPr lang="en-US" sz="1000" dirty="0"/>
                        <a:t>Cost ($ USD)</a:t>
                      </a:r>
                    </a:p>
                  </a:txBody>
                  <a:tcPr/>
                </a:tc>
                <a:tc>
                  <a:txBody>
                    <a:bodyPr/>
                    <a:lstStyle/>
                    <a:p>
                      <a:r>
                        <a:rPr lang="en-US" sz="1000" dirty="0"/>
                        <a:t>Notes</a:t>
                      </a:r>
                    </a:p>
                  </a:txBody>
                  <a:tcPr/>
                </a:tc>
                <a:extLst>
                  <a:ext uri="{0D108BD9-81ED-4DB2-BD59-A6C34878D82A}">
                    <a16:rowId xmlns:a16="http://schemas.microsoft.com/office/drawing/2014/main" val="10000"/>
                  </a:ext>
                </a:extLst>
              </a:tr>
              <a:tr h="27195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1"/>
                  </a:ext>
                </a:extLst>
              </a:tr>
              <a:tr h="299382">
                <a:tc>
                  <a:txBody>
                    <a:bodyPr/>
                    <a:lstStyle/>
                    <a:p>
                      <a:r>
                        <a:rPr lang="en-US" sz="1000" dirty="0"/>
                        <a:t>ODU connectors. </a:t>
                      </a:r>
                    </a:p>
                  </a:txBody>
                  <a:tcPr/>
                </a:tc>
                <a:tc>
                  <a:txBody>
                    <a:bodyPr/>
                    <a:lstStyle/>
                    <a:p>
                      <a:endParaRPr lang="en-US" sz="1000" dirty="0"/>
                    </a:p>
                  </a:txBody>
                  <a:tcPr/>
                </a:tc>
                <a:tc>
                  <a:txBody>
                    <a:bodyPr/>
                    <a:lstStyle/>
                    <a:p>
                      <a:endParaRPr lang="en-US" sz="1000" dirty="0"/>
                    </a:p>
                  </a:txBody>
                  <a:tcPr/>
                </a:tc>
                <a:tc>
                  <a:txBody>
                    <a:bodyPr/>
                    <a:lstStyle/>
                    <a:p>
                      <a:r>
                        <a:rPr lang="en-US" sz="1000" dirty="0">
                          <a:hlinkClick r:id="rId2"/>
                        </a:rPr>
                        <a:t>https://www.odu-usa.com/fileadmin/redaktion/downloads/downloadcenter/brochures/ODU-MAC_ZERO_Manual_Mating-0518.pdf</a:t>
                      </a:r>
                      <a:endParaRPr lang="en-US" sz="1000" dirty="0"/>
                    </a:p>
                    <a:p>
                      <a:endParaRPr lang="en-US" sz="1000" dirty="0"/>
                    </a:p>
                  </a:txBody>
                  <a:tcPr/>
                </a:tc>
                <a:tc>
                  <a:txBody>
                    <a:bodyPr/>
                    <a:lstStyle/>
                    <a:p>
                      <a:endParaRPr lang="en-US" sz="1000"/>
                    </a:p>
                  </a:txBody>
                  <a:tcPr/>
                </a:tc>
                <a:tc>
                  <a:txBody>
                    <a:bodyPr/>
                    <a:lstStyle/>
                    <a:p>
                      <a:r>
                        <a:rPr lang="en-US" sz="1000" dirty="0"/>
                        <a:t>Helpful contacts at ODU who can help you purchase the correct part numbers:</a:t>
                      </a:r>
                    </a:p>
                    <a:p>
                      <a:endParaRPr lang="en-US" sz="1000" dirty="0"/>
                    </a:p>
                    <a:p>
                      <a:r>
                        <a:rPr lang="en-US" sz="1000" dirty="0" err="1"/>
                        <a:t>Hauger</a:t>
                      </a:r>
                      <a:r>
                        <a:rPr lang="en-US" sz="1000" dirty="0"/>
                        <a:t> John </a:t>
                      </a:r>
                      <a:r>
                        <a:rPr lang="en-US" sz="1000" dirty="0">
                          <a:hlinkClick r:id="rId3"/>
                        </a:rPr>
                        <a:t>John.Hauger@odu-usa.com</a:t>
                      </a:r>
                      <a:endParaRPr lang="en-US" sz="1000" dirty="0"/>
                    </a:p>
                    <a:p>
                      <a:r>
                        <a:rPr lang="en-US" sz="1000" dirty="0"/>
                        <a:t>Lowe Tom </a:t>
                      </a:r>
                      <a:r>
                        <a:rPr lang="en-US" sz="1000" dirty="0">
                          <a:hlinkClick r:id="rId4"/>
                        </a:rPr>
                        <a:t>Tom.Lowe@odu-usa.com</a:t>
                      </a:r>
                      <a:endParaRPr lang="en-US" sz="1000" dirty="0"/>
                    </a:p>
                    <a:p>
                      <a:endParaRPr lang="en-US" sz="1000" dirty="0"/>
                    </a:p>
                    <a:p>
                      <a:r>
                        <a:rPr lang="en-US" sz="1000" dirty="0"/>
                        <a:t>ODU Zero high-density connectors are available with 42-pin (21 channels) and 90-pin (45 channels)</a:t>
                      </a:r>
                      <a:r>
                        <a:rPr lang="en-US" sz="1000" baseline="0" dirty="0"/>
                        <a:t> options for each connector.  See online documentation for more details.  </a:t>
                      </a:r>
                      <a:endParaRPr lang="en-US" sz="1000" dirty="0"/>
                    </a:p>
                    <a:p>
                      <a:endParaRPr lang="en-US" sz="1000" dirty="0"/>
                    </a:p>
                  </a:txBody>
                  <a:tcPr/>
                </a:tc>
                <a:extLst>
                  <a:ext uri="{0D108BD9-81ED-4DB2-BD59-A6C34878D82A}">
                    <a16:rowId xmlns:a16="http://schemas.microsoft.com/office/drawing/2014/main" val="10002"/>
                  </a:ext>
                </a:extLst>
              </a:tr>
              <a:tr h="300736">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03"/>
                  </a:ext>
                </a:extLst>
              </a:tr>
              <a:tr h="301752">
                <a:tc>
                  <a:txBody>
                    <a:bodyPr/>
                    <a:lstStyle/>
                    <a:p>
                      <a:r>
                        <a:rPr lang="en-US" sz="1000" dirty="0"/>
                        <a:t>MIL-SPEC connectors</a:t>
                      </a:r>
                    </a:p>
                  </a:txBody>
                  <a:tcPr/>
                </a:tc>
                <a:tc>
                  <a:txBody>
                    <a:bodyPr/>
                    <a:lstStyle/>
                    <a:p>
                      <a:r>
                        <a:rPr lang="en-US" sz="1000" dirty="0"/>
                        <a:t>Male box-mount connector</a:t>
                      </a:r>
                    </a:p>
                  </a:txBody>
                  <a:tcPr/>
                </a:tc>
                <a:tc>
                  <a:txBody>
                    <a:bodyPr/>
                    <a:lstStyle/>
                    <a:p>
                      <a:r>
                        <a:rPr lang="cs-CZ" sz="1000" b="0" i="0" kern="1200" dirty="0">
                          <a:solidFill>
                            <a:schemeClr val="dk1"/>
                          </a:solidFill>
                          <a:effectLst/>
                          <a:latin typeface="+mn-lt"/>
                          <a:ea typeface="+mn-ea"/>
                          <a:cs typeface="+mn-cs"/>
                        </a:rPr>
                        <a:t>MS3112E20-16P</a:t>
                      </a:r>
                      <a:br>
                        <a:rPr lang="mr-IN" sz="1000" dirty="0"/>
                      </a:br>
                      <a:endParaRPr lang="en-US" sz="1000" dirty="0"/>
                    </a:p>
                  </a:txBody>
                  <a:tcPr/>
                </a:tc>
                <a:tc>
                  <a:txBody>
                    <a:bodyPr/>
                    <a:lstStyle/>
                    <a:p>
                      <a:r>
                        <a:rPr lang="en-US" sz="1000" dirty="0">
                          <a:hlinkClick r:id="rId5"/>
                        </a:rPr>
                        <a:t>https://www.mouser.com/ProductDetail/Amphenol-Industrial/MS3112E20-16P?qs=sGAEpiMZZMv%2fye0hRulZR%2fS5ltx8gSydeTjLcqhhYqo%3d</a:t>
                      </a:r>
                      <a:endParaRPr lang="en-US" sz="1000" dirty="0"/>
                    </a:p>
                    <a:p>
                      <a:endParaRPr lang="en-US" sz="1000" dirty="0"/>
                    </a:p>
                  </a:txBody>
                  <a:tcPr/>
                </a:tc>
                <a:tc>
                  <a:txBody>
                    <a:bodyPr/>
                    <a:lstStyle/>
                    <a:p>
                      <a:r>
                        <a:rPr lang="en-US" sz="1000" dirty="0"/>
                        <a:t>37</a:t>
                      </a:r>
                    </a:p>
                  </a:txBody>
                  <a:tcPr/>
                </a:tc>
                <a:tc>
                  <a:txBody>
                    <a:bodyPr/>
                    <a:lstStyle/>
                    <a:p>
                      <a:r>
                        <a:rPr lang="en-US" sz="1000" dirty="0"/>
                        <a:t>To use as</a:t>
                      </a:r>
                      <a:r>
                        <a:rPr lang="en-US" sz="1000" baseline="0" dirty="0"/>
                        <a:t> 12V power input connector for the amplifier board enclosure</a:t>
                      </a:r>
                      <a:endParaRPr lang="en-US" sz="1000" dirty="0"/>
                    </a:p>
                  </a:txBody>
                  <a:tcPr/>
                </a:tc>
                <a:extLst>
                  <a:ext uri="{0D108BD9-81ED-4DB2-BD59-A6C34878D82A}">
                    <a16:rowId xmlns:a16="http://schemas.microsoft.com/office/drawing/2014/main" val="10004"/>
                  </a:ext>
                </a:extLst>
              </a:tr>
              <a:tr h="338328">
                <a:tc>
                  <a:txBody>
                    <a:bodyPr/>
                    <a:lstStyle/>
                    <a:p>
                      <a:endParaRPr lang="en-US" sz="1000"/>
                    </a:p>
                  </a:txBody>
                  <a:tcPr/>
                </a:tc>
                <a:tc>
                  <a:txBody>
                    <a:bodyPr/>
                    <a:lstStyle/>
                    <a:p>
                      <a:r>
                        <a:rPr lang="en-US" sz="1000" b="0" i="0" kern="1200" dirty="0">
                          <a:solidFill>
                            <a:schemeClr val="dk1"/>
                          </a:solidFill>
                          <a:effectLst/>
                          <a:latin typeface="+mn-lt"/>
                          <a:ea typeface="+mn-ea"/>
                          <a:cs typeface="+mn-cs"/>
                        </a:rPr>
                        <a:t>Circular MIL Spec Connector 16P #16 SKT CONTACTS </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000" b="0" i="0" kern="1200" dirty="0">
                          <a:solidFill>
                            <a:schemeClr val="dk1"/>
                          </a:solidFill>
                          <a:effectLst/>
                          <a:latin typeface="+mn-lt"/>
                          <a:ea typeface="+mn-ea"/>
                          <a:cs typeface="+mn-cs"/>
                        </a:rPr>
                        <a:t>MS3116F20-16S</a:t>
                      </a:r>
                    </a:p>
                    <a:p>
                      <a:endParaRPr lang="en-US" sz="1000" dirty="0"/>
                    </a:p>
                  </a:txBody>
                  <a:tcPr/>
                </a:tc>
                <a:tc>
                  <a:txBody>
                    <a:bodyPr/>
                    <a:lstStyle/>
                    <a:p>
                      <a:r>
                        <a:rPr lang="en-US" sz="1000" dirty="0">
                          <a:hlinkClick r:id="rId6"/>
                        </a:rPr>
                        <a:t>https://www.mouser.com/ProductDetail/Amphenol-Industrial/MS3116F20-16S?qs=sGAEpiMZZMv%2fye0hRulZR%2fS5ltx8gSydZaYg9yxXhSg%3d</a:t>
                      </a:r>
                      <a:endParaRPr lang="en-US" sz="1000" dirty="0"/>
                    </a:p>
                    <a:p>
                      <a:endParaRPr lang="en-US" sz="1000" dirty="0"/>
                    </a:p>
                  </a:txBody>
                  <a:tcPr/>
                </a:tc>
                <a:tc>
                  <a:txBody>
                    <a:bodyPr/>
                    <a:lstStyle/>
                    <a:p>
                      <a:r>
                        <a:rPr lang="en-US" sz="1000" dirty="0"/>
                        <a:t>80</a:t>
                      </a:r>
                    </a:p>
                  </a:txBody>
                  <a:tcPr/>
                </a:tc>
                <a:tc>
                  <a:txBody>
                    <a:bodyPr/>
                    <a:lstStyle/>
                    <a:p>
                      <a:r>
                        <a:rPr lang="en-US" sz="1000" dirty="0"/>
                        <a:t>To connect</a:t>
                      </a:r>
                      <a:r>
                        <a:rPr lang="en-US" sz="1000" baseline="0" dirty="0"/>
                        <a:t> to male box-mount connector on amplifier board enclosure for 12V power input (must make custom cable using this part)</a:t>
                      </a:r>
                      <a:endParaRPr lang="en-US" sz="1000" dirty="0"/>
                    </a:p>
                  </a:txBody>
                  <a:tcPr/>
                </a:tc>
                <a:extLst>
                  <a:ext uri="{0D108BD9-81ED-4DB2-BD59-A6C34878D82A}">
                    <a16:rowId xmlns:a16="http://schemas.microsoft.com/office/drawing/2014/main" val="10005"/>
                  </a:ext>
                </a:extLst>
              </a:tr>
              <a:tr h="338328">
                <a:tc>
                  <a:txBody>
                    <a:bodyPr/>
                    <a:lstStyle/>
                    <a:p>
                      <a:endParaRPr lang="en-US" sz="1000"/>
                    </a:p>
                  </a:txBody>
                  <a:tcPr/>
                </a:tc>
                <a:tc>
                  <a:txBody>
                    <a:bodyPr/>
                    <a:lstStyle/>
                    <a:p>
                      <a:r>
                        <a:rPr lang="en-US" sz="1000" b="0" i="0" kern="1200" dirty="0">
                          <a:solidFill>
                            <a:schemeClr val="dk1"/>
                          </a:solidFill>
                          <a:effectLst/>
                          <a:latin typeface="+mn-lt"/>
                          <a:ea typeface="+mn-ea"/>
                          <a:cs typeface="+mn-cs"/>
                        </a:rPr>
                        <a:t>Circular MIL Spec Connector 16P Size 20 Pin Plug </a:t>
                      </a:r>
                      <a:r>
                        <a:rPr lang="en-US" sz="1000" b="0" i="0" kern="1200" dirty="0" err="1">
                          <a:solidFill>
                            <a:schemeClr val="dk1"/>
                          </a:solidFill>
                          <a:effectLst/>
                          <a:latin typeface="+mn-lt"/>
                          <a:ea typeface="+mn-ea"/>
                          <a:cs typeface="+mn-cs"/>
                        </a:rPr>
                        <a:t>Strt</a:t>
                      </a:r>
                      <a:r>
                        <a:rPr lang="en-US" sz="1000" b="0" i="0" kern="1200" dirty="0">
                          <a:solidFill>
                            <a:schemeClr val="dk1"/>
                          </a:solidFill>
                          <a:effectLst/>
                          <a:latin typeface="+mn-lt"/>
                          <a:ea typeface="+mn-ea"/>
                          <a:cs typeface="+mn-cs"/>
                        </a:rPr>
                        <a:t> Strain Relief</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000" b="0" i="0" kern="1200" dirty="0">
                          <a:solidFill>
                            <a:schemeClr val="dk1"/>
                          </a:solidFill>
                          <a:effectLst/>
                          <a:latin typeface="+mn-lt"/>
                          <a:ea typeface="+mn-ea"/>
                          <a:cs typeface="+mn-cs"/>
                        </a:rPr>
                        <a:t>PT06E-20-16P-SR</a:t>
                      </a:r>
                    </a:p>
                    <a:p>
                      <a:endParaRPr lang="en-US" sz="1000" dirty="0"/>
                    </a:p>
                  </a:txBody>
                  <a:tcPr/>
                </a:tc>
                <a:tc>
                  <a:txBody>
                    <a:bodyPr/>
                    <a:lstStyle/>
                    <a:p>
                      <a:r>
                        <a:rPr lang="en-US" sz="1000" dirty="0">
                          <a:hlinkClick r:id="rId7"/>
                        </a:rPr>
                        <a:t>https://www.mouser.com/ProductDetail/Amphenol-Industrial/PT06E-20-16P-SR?qs=%2fha2pyFadugSneYzzMZUg8xUloEPQyyBQexzX6MEOBwLIRvnztMUBQ%3d%3d</a:t>
                      </a:r>
                      <a:endParaRPr lang="en-US" sz="1000" dirty="0"/>
                    </a:p>
                    <a:p>
                      <a:endParaRPr lang="en-US" sz="1000" dirty="0"/>
                    </a:p>
                  </a:txBody>
                  <a:tcPr/>
                </a:tc>
                <a:tc>
                  <a:txBody>
                    <a:bodyPr/>
                    <a:lstStyle/>
                    <a:p>
                      <a:r>
                        <a:rPr lang="en-US" sz="1000" dirty="0"/>
                        <a:t>62</a:t>
                      </a:r>
                    </a:p>
                  </a:txBody>
                  <a:tcPr/>
                </a:tc>
                <a:tc>
                  <a:txBody>
                    <a:bodyPr/>
                    <a:lstStyle/>
                    <a:p>
                      <a:r>
                        <a:rPr lang="en-US" sz="1000" dirty="0"/>
                        <a:t>To connect to 12V power supply output box-mount</a:t>
                      </a:r>
                      <a:r>
                        <a:rPr lang="en-US" sz="1000" baseline="0" dirty="0"/>
                        <a:t> connector (must make custom cable using this part)</a:t>
                      </a:r>
                      <a:endParaRPr lang="en-US" sz="1000" dirty="0"/>
                    </a:p>
                  </a:txBody>
                  <a:tcPr/>
                </a:tc>
                <a:extLst>
                  <a:ext uri="{0D108BD9-81ED-4DB2-BD59-A6C34878D82A}">
                    <a16:rowId xmlns:a16="http://schemas.microsoft.com/office/drawing/2014/main" val="10006"/>
                  </a:ext>
                </a:extLst>
              </a:tr>
              <a:tr h="370840">
                <a:tc>
                  <a:txBody>
                    <a:bodyPr/>
                    <a:lstStyle/>
                    <a:p>
                      <a:endParaRPr lang="en-US" sz="1000"/>
                    </a:p>
                  </a:txBody>
                  <a:tcPr/>
                </a:tc>
                <a:tc>
                  <a:txBody>
                    <a:bodyPr/>
                    <a:lstStyle/>
                    <a:p>
                      <a:r>
                        <a:rPr lang="en-US" sz="1000" dirty="0"/>
                        <a:t>Female box mount connector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000" b="0" i="0" kern="1200" dirty="0">
                          <a:solidFill>
                            <a:schemeClr val="dk1"/>
                          </a:solidFill>
                          <a:effectLst/>
                          <a:latin typeface="+mn-lt"/>
                          <a:ea typeface="+mn-ea"/>
                          <a:cs typeface="+mn-cs"/>
                        </a:rPr>
                        <a:t>PT06E-20-16P-SR</a:t>
                      </a:r>
                    </a:p>
                    <a:p>
                      <a:endParaRPr lang="en-US" sz="1000" dirty="0"/>
                    </a:p>
                  </a:txBody>
                  <a:tcPr/>
                </a:tc>
                <a:tc>
                  <a:txBody>
                    <a:bodyPr/>
                    <a:lstStyle/>
                    <a:p>
                      <a:r>
                        <a:rPr lang="en-US" sz="1000" dirty="0">
                          <a:hlinkClick r:id="rId7"/>
                        </a:rPr>
                        <a:t>https://www.mouser.com/ProductDetail/Amphenol-Industrial/PT06E-20-16P-SR?qs=%2fha2pyFadugSneYzzMZUg8xUloEPQyyBQexzX6MEOBwLIRvnztMUBQ%3d%3d</a:t>
                      </a:r>
                      <a:endParaRPr lang="en-US" sz="1000" dirty="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07"/>
                  </a:ext>
                </a:extLst>
              </a:tr>
              <a:tr h="286850">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08"/>
                  </a:ext>
                </a:extLst>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09"/>
                  </a:ext>
                </a:extLst>
              </a:tr>
              <a:tr h="370840">
                <a:tc>
                  <a:txBody>
                    <a:bodyPr/>
                    <a:lstStyle/>
                    <a:p>
                      <a:r>
                        <a:rPr lang="en-US" sz="1000" dirty="0"/>
                        <a:t>Cooling System</a:t>
                      </a:r>
                    </a:p>
                  </a:txBody>
                  <a:tcPr/>
                </a:tc>
                <a:tc>
                  <a:txBody>
                    <a:bodyPr/>
                    <a:lstStyle/>
                    <a:p>
                      <a:r>
                        <a:rPr lang="en-US" sz="1000" dirty="0" err="1"/>
                        <a:t>Lytron</a:t>
                      </a:r>
                      <a:r>
                        <a:rPr lang="en-US" sz="1000" dirty="0"/>
                        <a:t> Ambient Cooling System</a:t>
                      </a:r>
                      <a:r>
                        <a:rPr lang="en-US" sz="1000" baseline="0" dirty="0"/>
                        <a:t> (rack-mount version)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i="0" kern="1200" cap="all" dirty="0">
                          <a:solidFill>
                            <a:schemeClr val="dk1"/>
                          </a:solidFill>
                          <a:effectLst/>
                          <a:latin typeface="+mn-lt"/>
                          <a:ea typeface="+mn-ea"/>
                          <a:cs typeface="+mn-cs"/>
                        </a:rPr>
                        <a:t>MCS20G01BB</a:t>
                      </a:r>
                    </a:p>
                    <a:p>
                      <a:endParaRPr lang="en-US" sz="1000" dirty="0"/>
                    </a:p>
                  </a:txBody>
                  <a:tcPr/>
                </a:tc>
                <a:tc>
                  <a:txBody>
                    <a:bodyPr/>
                    <a:lstStyle/>
                    <a:p>
                      <a:r>
                        <a:rPr lang="en-US" sz="1000" dirty="0"/>
                        <a:t>https://</a:t>
                      </a:r>
                      <a:r>
                        <a:rPr lang="en-US" sz="1000" dirty="0" err="1"/>
                        <a:t>www.lytrondirect.com</a:t>
                      </a:r>
                      <a:r>
                        <a:rPr lang="en-US" sz="1000" dirty="0"/>
                        <a:t>/mcs20g01bb-ambient-cooling-system/</a:t>
                      </a:r>
                    </a:p>
                  </a:txBody>
                  <a:tcPr/>
                </a:tc>
                <a:tc>
                  <a:txBody>
                    <a:bodyPr/>
                    <a:lstStyle/>
                    <a:p>
                      <a:r>
                        <a:rPr lang="en-US" sz="1000" dirty="0"/>
                        <a:t>1400</a:t>
                      </a:r>
                    </a:p>
                  </a:txBody>
                  <a:tcPr/>
                </a:tc>
                <a:tc>
                  <a:txBody>
                    <a:bodyPr/>
                    <a:lstStyle/>
                    <a:p>
                      <a:endParaRPr lang="en-US" sz="1000" dirty="0"/>
                    </a:p>
                  </a:txBody>
                  <a:tcPr/>
                </a:tc>
                <a:extLst>
                  <a:ext uri="{0D108BD9-81ED-4DB2-BD59-A6C34878D82A}">
                    <a16:rowId xmlns:a16="http://schemas.microsoft.com/office/drawing/2014/main" val="10010"/>
                  </a:ext>
                </a:extLst>
              </a:tr>
              <a:tr h="306832">
                <a:tc>
                  <a:txBody>
                    <a:bodyPr/>
                    <a:lstStyle/>
                    <a:p>
                      <a:endParaRPr lang="en-US" sz="1000" dirty="0"/>
                    </a:p>
                  </a:txBody>
                  <a:tcPr/>
                </a:tc>
                <a:tc>
                  <a:txBody>
                    <a:bodyPr/>
                    <a:lstStyle/>
                    <a:p>
                      <a:r>
                        <a:rPr lang="en-US" sz="1000" dirty="0" err="1"/>
                        <a:t>Lytron</a:t>
                      </a:r>
                      <a:r>
                        <a:rPr lang="en-US" sz="1000" dirty="0"/>
                        <a:t> cold plate (6-pass), 12”x3.8”,  ¼” thick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000" b="0" i="0" kern="1200" cap="all" dirty="0">
                          <a:solidFill>
                            <a:schemeClr val="dk1"/>
                          </a:solidFill>
                          <a:effectLst/>
                          <a:latin typeface="+mn-lt"/>
                          <a:ea typeface="+mn-ea"/>
                          <a:cs typeface="+mn-cs"/>
                        </a:rPr>
                        <a:t>CP15G05</a:t>
                      </a:r>
                    </a:p>
                    <a:p>
                      <a:endParaRPr lang="en-US" sz="1000" dirty="0"/>
                    </a:p>
                  </a:txBody>
                  <a:tcPr/>
                </a:tc>
                <a:tc>
                  <a:txBody>
                    <a:bodyPr/>
                    <a:lstStyle/>
                    <a:p>
                      <a:r>
                        <a:rPr lang="en-US" sz="1000" dirty="0"/>
                        <a:t>https://</a:t>
                      </a:r>
                      <a:r>
                        <a:rPr lang="en-US" sz="1000" dirty="0" err="1"/>
                        <a:t>www.lytrondirect.com</a:t>
                      </a:r>
                      <a:r>
                        <a:rPr lang="en-US" sz="1000" dirty="0"/>
                        <a:t>/cp15g05-tubed-cold-plate/cp15g05/</a:t>
                      </a:r>
                    </a:p>
                  </a:txBody>
                  <a:tcPr/>
                </a:tc>
                <a:tc>
                  <a:txBody>
                    <a:bodyPr/>
                    <a:lstStyle/>
                    <a:p>
                      <a:r>
                        <a:rPr lang="en-US" sz="1000" dirty="0"/>
                        <a:t>167</a:t>
                      </a:r>
                    </a:p>
                  </a:txBody>
                  <a:tcPr/>
                </a:tc>
                <a:tc>
                  <a:txBody>
                    <a:bodyPr/>
                    <a:lstStyle/>
                    <a:p>
                      <a:r>
                        <a:rPr lang="en-US" sz="1000" dirty="0"/>
                        <a:t>Carefully drill holes in this cold plate for mounting</a:t>
                      </a:r>
                      <a:r>
                        <a:rPr lang="en-US" sz="1000" baseline="0" dirty="0"/>
                        <a:t> OPA549 op amps.  Put thermal grease between op amps and aluminum cold plate.</a:t>
                      </a:r>
                      <a:endParaRPr lang="en-US" sz="1000" dirty="0"/>
                    </a:p>
                  </a:txBody>
                  <a:tcPr/>
                </a:tc>
                <a:extLst>
                  <a:ext uri="{0D108BD9-81ED-4DB2-BD59-A6C34878D82A}">
                    <a16:rowId xmlns:a16="http://schemas.microsoft.com/office/drawing/2014/main" val="10011"/>
                  </a:ext>
                </a:extLst>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2"/>
                  </a:ext>
                </a:extLst>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309666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00756928"/>
              </p:ext>
            </p:extLst>
          </p:nvPr>
        </p:nvGraphicFramePr>
        <p:xfrm>
          <a:off x="175768" y="91778"/>
          <a:ext cx="11427971" cy="6685958"/>
        </p:xfrm>
        <a:graphic>
          <a:graphicData uri="http://schemas.openxmlformats.org/drawingml/2006/table">
            <a:tbl>
              <a:tblPr firstRow="1" bandRow="1">
                <a:tableStyleId>{5C22544A-7EE6-4342-B048-85BDC9FD1C3A}</a:tableStyleId>
              </a:tblPr>
              <a:tblGrid>
                <a:gridCol w="1986736">
                  <a:extLst>
                    <a:ext uri="{9D8B030D-6E8A-4147-A177-3AD203B41FA5}">
                      <a16:colId xmlns:a16="http://schemas.microsoft.com/office/drawing/2014/main" val="20000"/>
                    </a:ext>
                  </a:extLst>
                </a:gridCol>
                <a:gridCol w="1986736">
                  <a:extLst>
                    <a:ext uri="{9D8B030D-6E8A-4147-A177-3AD203B41FA5}">
                      <a16:colId xmlns:a16="http://schemas.microsoft.com/office/drawing/2014/main" val="20001"/>
                    </a:ext>
                  </a:extLst>
                </a:gridCol>
                <a:gridCol w="1254780">
                  <a:extLst>
                    <a:ext uri="{9D8B030D-6E8A-4147-A177-3AD203B41FA5}">
                      <a16:colId xmlns:a16="http://schemas.microsoft.com/office/drawing/2014/main" val="20002"/>
                    </a:ext>
                  </a:extLst>
                </a:gridCol>
                <a:gridCol w="1494291">
                  <a:extLst>
                    <a:ext uri="{9D8B030D-6E8A-4147-A177-3AD203B41FA5}">
                      <a16:colId xmlns:a16="http://schemas.microsoft.com/office/drawing/2014/main" val="20003"/>
                    </a:ext>
                  </a:extLst>
                </a:gridCol>
                <a:gridCol w="608913">
                  <a:extLst>
                    <a:ext uri="{9D8B030D-6E8A-4147-A177-3AD203B41FA5}">
                      <a16:colId xmlns:a16="http://schemas.microsoft.com/office/drawing/2014/main" val="20004"/>
                    </a:ext>
                  </a:extLst>
                </a:gridCol>
                <a:gridCol w="4096515">
                  <a:extLst>
                    <a:ext uri="{9D8B030D-6E8A-4147-A177-3AD203B41FA5}">
                      <a16:colId xmlns:a16="http://schemas.microsoft.com/office/drawing/2014/main" val="20005"/>
                    </a:ext>
                  </a:extLst>
                </a:gridCol>
              </a:tblGrid>
              <a:tr h="255694">
                <a:tc>
                  <a:txBody>
                    <a:bodyPr/>
                    <a:lstStyle/>
                    <a:p>
                      <a:r>
                        <a:rPr lang="en-US" sz="1000" dirty="0"/>
                        <a:t>Subsystem</a:t>
                      </a:r>
                    </a:p>
                  </a:txBody>
                  <a:tcPr/>
                </a:tc>
                <a:tc>
                  <a:txBody>
                    <a:bodyPr/>
                    <a:lstStyle/>
                    <a:p>
                      <a:r>
                        <a:rPr lang="en-US" sz="1000" dirty="0"/>
                        <a:t>Part name</a:t>
                      </a:r>
                    </a:p>
                  </a:txBody>
                  <a:tcPr/>
                </a:tc>
                <a:tc>
                  <a:txBody>
                    <a:bodyPr/>
                    <a:lstStyle/>
                    <a:p>
                      <a:r>
                        <a:rPr lang="en-US" sz="1000" dirty="0"/>
                        <a:t>Suggested part number</a:t>
                      </a:r>
                    </a:p>
                  </a:txBody>
                  <a:tcPr/>
                </a:tc>
                <a:tc>
                  <a:txBody>
                    <a:bodyPr/>
                    <a:lstStyle/>
                    <a:p>
                      <a:r>
                        <a:rPr lang="en-US" sz="1000" dirty="0"/>
                        <a:t>Link</a:t>
                      </a:r>
                    </a:p>
                  </a:txBody>
                  <a:tcPr/>
                </a:tc>
                <a:tc>
                  <a:txBody>
                    <a:bodyPr/>
                    <a:lstStyle/>
                    <a:p>
                      <a:r>
                        <a:rPr lang="en-US" sz="1000" dirty="0"/>
                        <a:t>Cost ($ USD)</a:t>
                      </a:r>
                    </a:p>
                  </a:txBody>
                  <a:tcPr/>
                </a:tc>
                <a:tc>
                  <a:txBody>
                    <a:bodyPr/>
                    <a:lstStyle/>
                    <a:p>
                      <a:r>
                        <a:rPr lang="en-US" sz="1000" dirty="0"/>
                        <a:t>Notes</a:t>
                      </a:r>
                    </a:p>
                  </a:txBody>
                  <a:tcPr/>
                </a:tc>
                <a:extLst>
                  <a:ext uri="{0D108BD9-81ED-4DB2-BD59-A6C34878D82A}">
                    <a16:rowId xmlns:a16="http://schemas.microsoft.com/office/drawing/2014/main" val="10000"/>
                  </a:ext>
                </a:extLst>
              </a:tr>
              <a:tr h="27195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1"/>
                  </a:ext>
                </a:extLst>
              </a:tr>
              <a:tr h="299382">
                <a:tc>
                  <a:txBody>
                    <a:bodyPr/>
                    <a:lstStyle/>
                    <a:p>
                      <a:r>
                        <a:rPr lang="en-US" sz="900" dirty="0"/>
                        <a:t>Plumbing (Swage-</a:t>
                      </a:r>
                      <a:r>
                        <a:rPr lang="en-US" sz="900" dirty="0" err="1"/>
                        <a:t>Lok</a:t>
                      </a:r>
                      <a:r>
                        <a:rPr lang="en-US" sz="900" dirty="0"/>
                        <a:t>)</a:t>
                      </a:r>
                    </a:p>
                  </a:txBody>
                  <a:tcPr/>
                </a:tc>
                <a:tc>
                  <a:txBody>
                    <a:bodyPr/>
                    <a:lstStyle/>
                    <a:p>
                      <a:r>
                        <a:rPr lang="en-US" sz="900" dirty="0"/>
                        <a:t>Brass hose tube adapter 1/4</a:t>
                      </a:r>
                    </a:p>
                  </a:txBody>
                  <a:tcPr/>
                </a:tc>
                <a:tc>
                  <a:txBody>
                    <a:bodyPr/>
                    <a:lstStyle/>
                    <a:p>
                      <a:r>
                        <a:rPr lang="mr-IN" sz="900" dirty="0"/>
                        <a:t>B-4-HC-A-401</a:t>
                      </a:r>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2"/>
                  </a:ext>
                </a:extLst>
              </a:tr>
              <a:tr h="338328">
                <a:tc>
                  <a:txBody>
                    <a:bodyPr/>
                    <a:lstStyle/>
                    <a:p>
                      <a:endParaRPr lang="en-US" sz="900" dirty="0"/>
                    </a:p>
                  </a:txBody>
                  <a:tcPr/>
                </a:tc>
                <a:tc>
                  <a:txBody>
                    <a:bodyPr/>
                    <a:lstStyle/>
                    <a:p>
                      <a:r>
                        <a:rPr lang="en-US" sz="900" dirty="0"/>
                        <a:t>Vinyl tubing</a:t>
                      </a:r>
                    </a:p>
                  </a:txBody>
                  <a:tcPr/>
                </a:tc>
                <a:tc>
                  <a:txBody>
                    <a:bodyPr/>
                    <a:lstStyle/>
                    <a:p>
                      <a:r>
                        <a:rPr lang="mr-IN" sz="900" dirty="0"/>
                        <a:t>LT-8-10 </a:t>
                      </a:r>
                      <a:endParaRPr lang="en-US" sz="900" dirty="0"/>
                    </a:p>
                  </a:txBody>
                  <a:tcPr/>
                </a:tc>
                <a:tc>
                  <a:txBody>
                    <a:bodyPr/>
                    <a:lstStyle/>
                    <a:p>
                      <a:endParaRPr lang="en-US" sz="900" dirty="0"/>
                    </a:p>
                  </a:txBody>
                  <a:tcPr/>
                </a:tc>
                <a:tc>
                  <a:txBody>
                    <a:bodyPr/>
                    <a:lstStyle/>
                    <a:p>
                      <a:endParaRPr lang="en-US" sz="900" dirty="0"/>
                    </a:p>
                  </a:txBody>
                  <a:tcPr/>
                </a:tc>
                <a:tc>
                  <a:txBody>
                    <a:bodyPr/>
                    <a:lstStyle/>
                    <a:p>
                      <a:r>
                        <a:rPr lang="mr-IN" sz="900" dirty="0" err="1"/>
                        <a:t>Vinyl</a:t>
                      </a:r>
                      <a:r>
                        <a:rPr lang="mr-IN" sz="900" dirty="0"/>
                        <a:t> </a:t>
                      </a:r>
                      <a:r>
                        <a:rPr lang="mr-IN" sz="900" dirty="0" err="1"/>
                        <a:t>Tubing</a:t>
                      </a:r>
                      <a:r>
                        <a:rPr lang="mr-IN" sz="900" dirty="0"/>
                        <a:t>, 1/2 </a:t>
                      </a:r>
                      <a:r>
                        <a:rPr lang="mr-IN" sz="900" dirty="0" err="1"/>
                        <a:t>in</a:t>
                      </a:r>
                      <a:r>
                        <a:rPr lang="mr-IN" sz="900" dirty="0"/>
                        <a:t>. ID - 5/8</a:t>
                      </a:r>
                      <a:endParaRPr lang="en-US" sz="900" dirty="0"/>
                    </a:p>
                  </a:txBody>
                  <a:tcPr/>
                </a:tc>
                <a:extLst>
                  <a:ext uri="{0D108BD9-81ED-4DB2-BD59-A6C34878D82A}">
                    <a16:rowId xmlns:a16="http://schemas.microsoft.com/office/drawing/2014/main" val="10003"/>
                  </a:ext>
                </a:extLst>
              </a:tr>
              <a:tr h="292608">
                <a:tc>
                  <a:txBody>
                    <a:bodyPr/>
                    <a:lstStyle/>
                    <a:p>
                      <a:endParaRPr lang="en-US" sz="900" dirty="0"/>
                    </a:p>
                  </a:txBody>
                  <a:tcPr/>
                </a:tc>
                <a:tc>
                  <a:txBody>
                    <a:bodyPr/>
                    <a:lstStyle/>
                    <a:p>
                      <a:r>
                        <a:rPr lang="en-US" sz="900" dirty="0"/>
                        <a:t>Brass Reducer, 1/4 in. OD </a:t>
                      </a:r>
                    </a:p>
                  </a:txBody>
                  <a:tcPr/>
                </a:tc>
                <a:tc>
                  <a:txBody>
                    <a:bodyPr/>
                    <a:lstStyle/>
                    <a:p>
                      <a:r>
                        <a:rPr lang="mr-IN" sz="900" dirty="0"/>
                        <a:t>B-400-R-8 </a:t>
                      </a:r>
                      <a:endParaRPr lang="en-US" sz="900" dirty="0"/>
                    </a:p>
                  </a:txBody>
                  <a:tcPr/>
                </a:tc>
                <a:tc>
                  <a:txBody>
                    <a:bodyPr/>
                    <a:lstStyle/>
                    <a:p>
                      <a:endParaRPr lang="en-US" sz="900" dirty="0"/>
                    </a:p>
                  </a:txBody>
                  <a:tcPr/>
                </a:tc>
                <a:tc>
                  <a:txBody>
                    <a:bodyPr/>
                    <a:lstStyle/>
                    <a:p>
                      <a:endParaRPr lang="en-US" sz="900" dirty="0"/>
                    </a:p>
                  </a:txBody>
                  <a:tcPr/>
                </a:tc>
                <a:tc>
                  <a:txBody>
                    <a:bodyPr/>
                    <a:lstStyle/>
                    <a:p>
                      <a:endParaRPr lang="en-US" sz="900" dirty="0"/>
                    </a:p>
                  </a:txBody>
                  <a:tcPr/>
                </a:tc>
                <a:extLst>
                  <a:ext uri="{0D108BD9-81ED-4DB2-BD59-A6C34878D82A}">
                    <a16:rowId xmlns:a16="http://schemas.microsoft.com/office/drawing/2014/main" val="10004"/>
                  </a:ext>
                </a:extLst>
              </a:tr>
              <a:tr h="301752">
                <a:tc>
                  <a:txBody>
                    <a:bodyPr/>
                    <a:lstStyle/>
                    <a:p>
                      <a:endParaRPr lang="en-US" sz="1000"/>
                    </a:p>
                  </a:txBody>
                  <a:tcPr/>
                </a:tc>
                <a:tc>
                  <a:txBody>
                    <a:bodyPr/>
                    <a:lstStyle/>
                    <a:p>
                      <a:r>
                        <a:rPr lang="en-US" sz="1000" dirty="0"/>
                        <a:t>Brass Hose Tube Adapter, 1/2 </a:t>
                      </a:r>
                      <a:r>
                        <a:rPr lang="en-US" sz="1000" dirty="0" err="1"/>
                        <a:t>i</a:t>
                      </a:r>
                      <a:endParaRPr lang="en-US" sz="1000" dirty="0"/>
                    </a:p>
                  </a:txBody>
                  <a:tcPr/>
                </a:tc>
                <a:tc>
                  <a:txBody>
                    <a:bodyPr/>
                    <a:lstStyle/>
                    <a:p>
                      <a:r>
                        <a:rPr lang="mr-IN" sz="1000" dirty="0"/>
                        <a:t>B-8-HC-A-811 </a:t>
                      </a:r>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5"/>
                  </a:ext>
                </a:extLst>
              </a:tr>
              <a:tr h="370840">
                <a:tc>
                  <a:txBody>
                    <a:bodyPr/>
                    <a:lstStyle/>
                    <a:p>
                      <a:endParaRPr lang="en-US" sz="1000" dirty="0"/>
                    </a:p>
                  </a:txBody>
                  <a:tcPr/>
                </a:tc>
                <a:tc>
                  <a:txBody>
                    <a:bodyPr/>
                    <a:lstStyle/>
                    <a:p>
                      <a:r>
                        <a:rPr lang="en-US" sz="1000" dirty="0"/>
                        <a:t>Brass Quick Connect Bulkhead B</a:t>
                      </a:r>
                    </a:p>
                  </a:txBody>
                  <a:tcPr/>
                </a:tc>
                <a:tc>
                  <a:txBody>
                    <a:bodyPr/>
                    <a:lstStyle/>
                    <a:p>
                      <a:r>
                        <a:rPr lang="mr-IN" sz="1000" dirty="0"/>
                        <a:t>B-QC8-B1-810 </a:t>
                      </a:r>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6"/>
                  </a:ext>
                </a:extLst>
              </a:tr>
              <a:tr h="287528">
                <a:tc>
                  <a:txBody>
                    <a:bodyPr/>
                    <a:lstStyle/>
                    <a:p>
                      <a:endParaRPr lang="en-US" sz="1000" dirty="0"/>
                    </a:p>
                  </a:txBody>
                  <a:tcPr/>
                </a:tc>
                <a:tc>
                  <a:txBody>
                    <a:bodyPr/>
                    <a:lstStyle/>
                    <a:p>
                      <a:r>
                        <a:rPr lang="en-US" sz="1000" dirty="0"/>
                        <a:t>Brass Quick Connect Stem, 1/2</a:t>
                      </a:r>
                    </a:p>
                  </a:txBody>
                  <a:tcPr/>
                </a:tc>
                <a:tc>
                  <a:txBody>
                    <a:bodyPr/>
                    <a:lstStyle/>
                    <a:p>
                      <a:r>
                        <a:rPr lang="mr-IN" sz="1000" dirty="0"/>
                        <a:t>B-QC8-D-810 </a:t>
                      </a:r>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7"/>
                  </a:ext>
                </a:extLst>
              </a:tr>
              <a:tr h="245872">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08"/>
                  </a:ext>
                </a:extLst>
              </a:tr>
              <a:tr h="227584">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09"/>
                  </a:ext>
                </a:extLst>
              </a:tr>
              <a:tr h="255016">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0"/>
                  </a:ext>
                </a:extLst>
              </a:tr>
              <a:tr h="300736">
                <a:tc>
                  <a:txBody>
                    <a:bodyPr/>
                    <a:lstStyle/>
                    <a:p>
                      <a:r>
                        <a:rPr lang="en-US" sz="1000" dirty="0"/>
                        <a:t>Filter</a:t>
                      </a:r>
                      <a:r>
                        <a:rPr lang="en-US" sz="1000" baseline="0" dirty="0"/>
                        <a:t> (to be continued</a:t>
                      </a:r>
                      <a:r>
                        <a:rPr lang="mr-IN" sz="1000" baseline="0" dirty="0"/>
                        <a:t>…</a:t>
                      </a:r>
                      <a:r>
                        <a:rPr lang="en-US" sz="1000" baseline="0" dirty="0"/>
                        <a:t>) </a:t>
                      </a:r>
                      <a:endParaRPr lang="en-US" sz="1000" dirty="0"/>
                    </a:p>
                  </a:txBody>
                  <a:tcPr/>
                </a:tc>
                <a:tc>
                  <a:txBody>
                    <a:bodyPr/>
                    <a:lstStyle/>
                    <a:p>
                      <a:r>
                        <a:rPr lang="fr-FR" sz="1000" dirty="0" err="1"/>
                        <a:t>Schaffner</a:t>
                      </a:r>
                      <a:r>
                        <a:rPr lang="fr-FR" sz="1000" baseline="0" dirty="0"/>
                        <a:t> 200 </a:t>
                      </a:r>
                      <a:r>
                        <a:rPr lang="fr-FR" sz="1000" baseline="0" dirty="0" err="1"/>
                        <a:t>amp</a:t>
                      </a:r>
                      <a:r>
                        <a:rPr lang="fr-FR" sz="1000" baseline="0" dirty="0"/>
                        <a:t> </a:t>
                      </a:r>
                      <a:r>
                        <a:rPr lang="fr-FR" sz="1000" baseline="0" dirty="0" err="1"/>
                        <a:t>filter</a:t>
                      </a:r>
                      <a:r>
                        <a:rPr lang="fr-FR" sz="1000" baseline="0" dirty="0"/>
                        <a:t> </a:t>
                      </a:r>
                      <a:r>
                        <a:rPr lang="fr-FR" sz="1000" baseline="0" dirty="0" err="1"/>
                        <a:t>capacitor</a:t>
                      </a:r>
                      <a:endParaRPr lang="en-US" sz="1000" dirty="0"/>
                    </a:p>
                  </a:txBody>
                  <a:tcPr/>
                </a:tc>
                <a:tc>
                  <a:txBody>
                    <a:bodyPr/>
                    <a:lstStyle/>
                    <a:p>
                      <a:r>
                        <a:rPr lang="fr-FR" sz="1000" dirty="0"/>
                        <a:t>FN 7563-200-M10 </a:t>
                      </a:r>
                      <a:endParaRPr lang="en-US" sz="1000" dirty="0"/>
                    </a:p>
                  </a:txBody>
                  <a:tcPr/>
                </a:tc>
                <a:tc>
                  <a:txBody>
                    <a:bodyPr/>
                    <a:lstStyle/>
                    <a:p>
                      <a:r>
                        <a:rPr lang="en-US" sz="1000" dirty="0">
                          <a:hlinkClick r:id="rId2"/>
                        </a:rPr>
                        <a:t>https://www.digikey.com/products/en?FV=ffec4bdd</a:t>
                      </a:r>
                      <a:endParaRPr lang="en-US" sz="1000" dirty="0"/>
                    </a:p>
                  </a:txBody>
                  <a:tcPr/>
                </a:tc>
                <a:tc>
                  <a:txBody>
                    <a:bodyPr/>
                    <a:lstStyle/>
                    <a:p>
                      <a:endParaRPr lang="en-US" sz="1000"/>
                    </a:p>
                  </a:txBody>
                  <a:tcPr/>
                </a:tc>
                <a:tc>
                  <a:txBody>
                    <a:bodyPr/>
                    <a:lstStyle/>
                    <a:p>
                      <a:r>
                        <a:rPr lang="en-US" sz="1000" dirty="0"/>
                        <a:t>Be sure to filter both the input power line and return path.  Use</a:t>
                      </a:r>
                      <a:r>
                        <a:rPr lang="en-US" sz="1000" baseline="0" dirty="0"/>
                        <a:t> filter capacitor that is mounted to the faraday shield of the magnet room.</a:t>
                      </a:r>
                      <a:endParaRPr lang="en-US" sz="1000" dirty="0"/>
                    </a:p>
                  </a:txBody>
                  <a:tcPr/>
                </a:tc>
                <a:extLst>
                  <a:ext uri="{0D108BD9-81ED-4DB2-BD59-A6C34878D82A}">
                    <a16:rowId xmlns:a16="http://schemas.microsoft.com/office/drawing/2014/main" val="10011"/>
                  </a:ext>
                </a:extLst>
              </a:tr>
              <a:tr h="301752">
                <a:tc>
                  <a:txBody>
                    <a:bodyPr/>
                    <a:lstStyle/>
                    <a:p>
                      <a:endParaRPr lang="en-US" sz="1000" dirty="0"/>
                    </a:p>
                  </a:txBody>
                  <a:tcPr/>
                </a:tc>
                <a:tc>
                  <a:txBody>
                    <a:bodyPr/>
                    <a:lstStyle/>
                    <a:p>
                      <a:r>
                        <a:rPr lang="en-US" sz="1000" dirty="0" err="1"/>
                        <a:t>Schaffner</a:t>
                      </a:r>
                      <a:r>
                        <a:rPr lang="en-US" sz="1000" baseline="0" dirty="0"/>
                        <a:t> 100 amp filter capacitor</a:t>
                      </a:r>
                      <a:endParaRPr lang="en-US" sz="1000" dirty="0"/>
                    </a:p>
                  </a:txBody>
                  <a:tcPr/>
                </a:tc>
                <a:tc>
                  <a:txBody>
                    <a:bodyPr/>
                    <a:lstStyle/>
                    <a:p>
                      <a:r>
                        <a:rPr lang="mr-IN" sz="1000" dirty="0"/>
                        <a:t>FN 7563-100-M8 </a:t>
                      </a:r>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2"/>
                  </a:ext>
                </a:extLst>
              </a:tr>
              <a:tr h="338328">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3"/>
                  </a:ext>
                </a:extLst>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4"/>
                  </a:ext>
                </a:extLst>
              </a:tr>
              <a:tr h="286850">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5"/>
                  </a:ext>
                </a:extLst>
              </a:tr>
              <a:tr h="370840">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6"/>
                  </a:ext>
                </a:extLst>
              </a:tr>
              <a:tr h="370840">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7"/>
                  </a:ext>
                </a:extLst>
              </a:tr>
              <a:tr h="306832">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18"/>
                  </a:ext>
                </a:extLst>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19"/>
                  </a:ext>
                </a:extLst>
              </a:tr>
              <a:tr h="222504">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951134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3"/>
          <p:cNvSpPr/>
          <p:nvPr/>
        </p:nvSpPr>
        <p:spPr>
          <a:xfrm>
            <a:off x="4789513" y="678599"/>
            <a:ext cx="2447312" cy="1285775"/>
          </a:xfrm>
          <a:prstGeom prst="roundRect">
            <a:avLst>
              <a:gd name="adj" fmla="val 16667"/>
            </a:avLst>
          </a:prstGeom>
          <a:solidFill>
            <a:schemeClr val="tx1"/>
          </a:solid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3" name="Shape 403"/>
          <p:cNvSpPr/>
          <p:nvPr/>
        </p:nvSpPr>
        <p:spPr>
          <a:xfrm>
            <a:off x="4977432" y="2632010"/>
            <a:ext cx="2039314" cy="1280973"/>
          </a:xfrm>
          <a:prstGeom prst="roundRect">
            <a:avLst>
              <a:gd name="adj" fmla="val 16667"/>
            </a:avLst>
          </a:prstGeom>
          <a:solidFill>
            <a:schemeClr val="tx1"/>
          </a:solid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4" name="Shape 408"/>
          <p:cNvSpPr/>
          <p:nvPr/>
        </p:nvSpPr>
        <p:spPr>
          <a:xfrm>
            <a:off x="7036207" y="3346913"/>
            <a:ext cx="1637814" cy="10682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triangle" w="med" len="med"/>
            <a:tailEnd type="none" w="med" len="med"/>
          </a:ln>
        </p:spPr>
        <p:txBody>
          <a:bodyPr/>
          <a:lstStyle/>
          <a:p>
            <a:pPr lvl="0"/>
            <a:endParaRPr sz="1600">
              <a:latin typeface="Arial" charset="0"/>
              <a:ea typeface="Arial" charset="0"/>
              <a:cs typeface="Arial" charset="0"/>
            </a:endParaRPr>
          </a:p>
        </p:txBody>
      </p:sp>
      <p:pic>
        <p:nvPicPr>
          <p:cNvPr id="5" name="Picture 4"/>
          <p:cNvPicPr>
            <a:picLocks noChangeAspect="1"/>
          </p:cNvPicPr>
          <p:nvPr/>
        </p:nvPicPr>
        <p:blipFill rotWithShape="1">
          <a:blip r:embed="rId2"/>
          <a:srcRect l="14540" r="9610"/>
          <a:stretch/>
        </p:blipFill>
        <p:spPr>
          <a:xfrm rot="19522353">
            <a:off x="2135864" y="3023057"/>
            <a:ext cx="695872" cy="79205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5333" t="12741" r="9556" b="4740"/>
          <a:stretch/>
        </p:blipFill>
        <p:spPr>
          <a:xfrm>
            <a:off x="5240779" y="2845149"/>
            <a:ext cx="1434060" cy="1042783"/>
          </a:xfrm>
          <a:prstGeom prst="rect">
            <a:avLst/>
          </a:prstGeom>
        </p:spPr>
      </p:pic>
      <p:pic>
        <p:nvPicPr>
          <p:cNvPr id="7" name="Picture 6" descr="IMG_7708.JPG"/>
          <p:cNvPicPr>
            <a:picLocks noChangeAspect="1"/>
          </p:cNvPicPr>
          <p:nvPr/>
        </p:nvPicPr>
        <p:blipFill rotWithShape="1">
          <a:blip r:embed="rId4">
            <a:extLst>
              <a:ext uri="{BEBA8EAE-BF5A-486C-A8C5-ECC9F3942E4B}">
                <a14:imgProps xmlns:a14="http://schemas.microsoft.com/office/drawing/2010/main">
                  <a14:imgLayer r:embed="rId5">
                    <a14:imgEffect>
                      <a14:backgroundRemoval t="0" b="100000" l="0" r="100000">
                        <a14:foregroundMark x1="6373" y1="44199" x2="6373" y2="44199"/>
                        <a14:foregroundMark x1="4871" y1="18096" x2="4871" y2="18096"/>
                        <a14:foregroundMark x1="5484" y1="26797" x2="5484" y2="26797"/>
                        <a14:backgroundMark x1="6955" y1="35907" x2="6955" y2="35907"/>
                      </a14:backgroundRemoval>
                    </a14:imgEffect>
                  </a14:imgLayer>
                </a14:imgProps>
              </a:ext>
              <a:ext uri="{28A0092B-C50C-407E-A947-70E740481C1C}">
                <a14:useLocalDpi xmlns:a14="http://schemas.microsoft.com/office/drawing/2010/main" val="0"/>
              </a:ext>
            </a:extLst>
          </a:blip>
          <a:srcRect l="5127"/>
          <a:stretch/>
        </p:blipFill>
        <p:spPr>
          <a:xfrm rot="5400000">
            <a:off x="6005086" y="825825"/>
            <a:ext cx="1210916" cy="957256"/>
          </a:xfrm>
          <a:prstGeom prst="rect">
            <a:avLst/>
          </a:prstGeom>
        </p:spPr>
      </p:pic>
      <p:pic>
        <p:nvPicPr>
          <p:cNvPr id="8" name="Picture 7"/>
          <p:cNvPicPr>
            <a:picLocks noChangeAspect="1"/>
          </p:cNvPicPr>
          <p:nvPr/>
        </p:nvPicPr>
        <p:blipFill>
          <a:blip r:embed="rId6"/>
          <a:stretch>
            <a:fillRect/>
          </a:stretch>
        </p:blipFill>
        <p:spPr>
          <a:xfrm>
            <a:off x="1628538" y="783367"/>
            <a:ext cx="1817173" cy="1391273"/>
          </a:xfrm>
          <a:prstGeom prst="rect">
            <a:avLst/>
          </a:prstGeom>
        </p:spPr>
      </p:pic>
      <p:pic>
        <p:nvPicPr>
          <p:cNvPr id="9" name="Picture 8"/>
          <p:cNvPicPr>
            <a:picLocks noChangeAspect="1"/>
          </p:cNvPicPr>
          <p:nvPr/>
        </p:nvPicPr>
        <p:blipFill>
          <a:blip r:embed="rId7"/>
          <a:stretch>
            <a:fillRect/>
          </a:stretch>
        </p:blipFill>
        <p:spPr>
          <a:xfrm>
            <a:off x="2051457" y="859340"/>
            <a:ext cx="1029946" cy="689420"/>
          </a:xfrm>
          <a:prstGeom prst="rect">
            <a:avLst/>
          </a:prstGeom>
        </p:spPr>
      </p:pic>
      <p:sp>
        <p:nvSpPr>
          <p:cNvPr id="10" name="Shape 387"/>
          <p:cNvSpPr/>
          <p:nvPr/>
        </p:nvSpPr>
        <p:spPr>
          <a:xfrm>
            <a:off x="1394192" y="132591"/>
            <a:ext cx="2967331" cy="430855"/>
          </a:xfrm>
          <a:prstGeom prst="rect">
            <a:avLst/>
          </a:prstGeom>
          <a:solidFill>
            <a:schemeClr val="accent6">
              <a:lumMod val="20000"/>
              <a:lumOff val="80000"/>
            </a:schemeClr>
          </a:solidFill>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lgn="ctr">
              <a:defRPr sz="1800"/>
            </a:lvl1pPr>
          </a:lstStyle>
          <a:p>
            <a:pPr lvl="0"/>
            <a:r>
              <a:rPr lang="en-US" sz="1600" dirty="0">
                <a:latin typeface="Arial" charset="0"/>
                <a:ea typeface="Arial" charset="0"/>
                <a:cs typeface="Arial" charset="0"/>
              </a:rPr>
              <a:t>C</a:t>
            </a:r>
            <a:r>
              <a:rPr sz="1600" dirty="0">
                <a:latin typeface="Arial" charset="0"/>
                <a:ea typeface="Arial" charset="0"/>
                <a:cs typeface="Arial" charset="0"/>
              </a:rPr>
              <a:t>onsole room</a:t>
            </a:r>
          </a:p>
        </p:txBody>
      </p:sp>
      <p:sp>
        <p:nvSpPr>
          <p:cNvPr id="11" name="Shape 369"/>
          <p:cNvSpPr/>
          <p:nvPr/>
        </p:nvSpPr>
        <p:spPr>
          <a:xfrm>
            <a:off x="4016211" y="4261908"/>
            <a:ext cx="764701" cy="1"/>
          </a:xfrm>
          <a:prstGeom prst="line">
            <a:avLst/>
          </a:prstGeom>
          <a:ln w="28575">
            <a:solidFill>
              <a:srgbClr val="595959"/>
            </a:solidFill>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12" name="Shape 370"/>
          <p:cNvSpPr/>
          <p:nvPr/>
        </p:nvSpPr>
        <p:spPr>
          <a:xfrm>
            <a:off x="4016211" y="4886184"/>
            <a:ext cx="764701" cy="1"/>
          </a:xfrm>
          <a:prstGeom prst="line">
            <a:avLst/>
          </a:prstGeom>
          <a:ln w="28575">
            <a:solidFill>
              <a:srgbClr val="595959"/>
            </a:solidFill>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13" name="Shape 408"/>
          <p:cNvSpPr/>
          <p:nvPr/>
        </p:nvSpPr>
        <p:spPr>
          <a:xfrm>
            <a:off x="3408502" y="4514232"/>
            <a:ext cx="1644014" cy="97727"/>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stealth"/>
            <a:tailEnd type="stealth"/>
          </a:ln>
        </p:spPr>
        <p:txBody>
          <a:bodyPr/>
          <a:lstStyle/>
          <a:p>
            <a:pPr lvl="0"/>
            <a:endParaRPr sz="1600">
              <a:latin typeface="Arial" charset="0"/>
              <a:ea typeface="Arial" charset="0"/>
              <a:cs typeface="Arial" charset="0"/>
            </a:endParaRPr>
          </a:p>
        </p:txBody>
      </p:sp>
      <p:sp>
        <p:nvSpPr>
          <p:cNvPr id="14" name="TextBox 13"/>
          <p:cNvSpPr txBox="1"/>
          <p:nvPr/>
        </p:nvSpPr>
        <p:spPr>
          <a:xfrm>
            <a:off x="4778869" y="2609463"/>
            <a:ext cx="2462118" cy="307777"/>
          </a:xfrm>
          <a:prstGeom prst="rect">
            <a:avLst/>
          </a:prstGeom>
          <a:noFill/>
        </p:spPr>
        <p:txBody>
          <a:bodyPr wrap="square" rtlCol="0">
            <a:spAutoFit/>
          </a:bodyPr>
          <a:lstStyle/>
          <a:p>
            <a:pPr algn="ctr"/>
            <a:r>
              <a:rPr lang="en-US" sz="1400">
                <a:solidFill>
                  <a:schemeClr val="bg1"/>
                </a:solidFill>
                <a:latin typeface="Arial" charset="0"/>
                <a:ea typeface="Arial" charset="0"/>
                <a:cs typeface="Arial" charset="0"/>
              </a:rPr>
              <a:t>Shim amplifiers</a:t>
            </a:r>
            <a:endParaRPr lang="en-US" sz="1400" dirty="0">
              <a:solidFill>
                <a:schemeClr val="bg1"/>
              </a:solidFill>
              <a:latin typeface="Arial" charset="0"/>
              <a:ea typeface="Arial" charset="0"/>
              <a:cs typeface="Arial" charset="0"/>
            </a:endParaRPr>
          </a:p>
        </p:txBody>
      </p:sp>
      <p:sp>
        <p:nvSpPr>
          <p:cNvPr id="15" name="Shape 387"/>
          <p:cNvSpPr/>
          <p:nvPr/>
        </p:nvSpPr>
        <p:spPr>
          <a:xfrm>
            <a:off x="4371124" y="115401"/>
            <a:ext cx="3647854" cy="430855"/>
          </a:xfrm>
          <a:prstGeom prst="rect">
            <a:avLst/>
          </a:prstGeom>
          <a:solidFill>
            <a:schemeClr val="tx2">
              <a:lumMod val="20000"/>
              <a:lumOff val="80000"/>
            </a:schemeClr>
          </a:solidFill>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lgn="ctr">
              <a:defRPr sz="1800"/>
            </a:lvl1pPr>
          </a:lstStyle>
          <a:p>
            <a:pPr lvl="0"/>
            <a:r>
              <a:rPr lang="en-US" sz="1600" dirty="0">
                <a:latin typeface="Arial" charset="0"/>
                <a:ea typeface="Arial" charset="0"/>
                <a:cs typeface="Arial" charset="0"/>
              </a:rPr>
              <a:t>Magnet </a:t>
            </a:r>
            <a:r>
              <a:rPr sz="1600" dirty="0">
                <a:latin typeface="Arial" charset="0"/>
                <a:ea typeface="Arial" charset="0"/>
                <a:cs typeface="Arial" charset="0"/>
              </a:rPr>
              <a:t>room</a:t>
            </a:r>
          </a:p>
        </p:txBody>
      </p:sp>
      <p:sp>
        <p:nvSpPr>
          <p:cNvPr id="16" name="Shape 367"/>
          <p:cNvSpPr/>
          <p:nvPr/>
        </p:nvSpPr>
        <p:spPr>
          <a:xfrm flipH="1">
            <a:off x="4376948" y="4873162"/>
            <a:ext cx="0" cy="362874"/>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pic>
        <p:nvPicPr>
          <p:cNvPr id="17" name="Picture 16"/>
          <p:cNvPicPr>
            <a:picLocks noChangeAspect="1"/>
          </p:cNvPicPr>
          <p:nvPr/>
        </p:nvPicPr>
        <p:blipFill>
          <a:blip r:embed="rId8"/>
          <a:stretch>
            <a:fillRect/>
          </a:stretch>
        </p:blipFill>
        <p:spPr>
          <a:xfrm>
            <a:off x="3760623" y="2985158"/>
            <a:ext cx="431214" cy="444415"/>
          </a:xfrm>
          <a:prstGeom prst="rect">
            <a:avLst/>
          </a:prstGeom>
        </p:spPr>
      </p:pic>
      <p:sp>
        <p:nvSpPr>
          <p:cNvPr id="18" name="TextBox 17"/>
          <p:cNvSpPr txBox="1"/>
          <p:nvPr/>
        </p:nvSpPr>
        <p:spPr>
          <a:xfrm>
            <a:off x="1698003" y="2669240"/>
            <a:ext cx="1554106" cy="523220"/>
          </a:xfrm>
          <a:prstGeom prst="rect">
            <a:avLst/>
          </a:prstGeom>
          <a:noFill/>
        </p:spPr>
        <p:txBody>
          <a:bodyPr wrap="square" rtlCol="0">
            <a:spAutoFit/>
          </a:bodyPr>
          <a:lstStyle/>
          <a:p>
            <a:pPr algn="ctr"/>
            <a:r>
              <a:rPr lang="en-US" sz="1400" dirty="0">
                <a:latin typeface="Arial" charset="0"/>
                <a:ea typeface="Arial" charset="0"/>
                <a:cs typeface="Arial" charset="0"/>
              </a:rPr>
              <a:t>Arduino microcontroller</a:t>
            </a:r>
          </a:p>
        </p:txBody>
      </p:sp>
      <p:sp>
        <p:nvSpPr>
          <p:cNvPr id="19" name="Shape 403"/>
          <p:cNvSpPr/>
          <p:nvPr/>
        </p:nvSpPr>
        <p:spPr>
          <a:xfrm>
            <a:off x="1709381" y="2693892"/>
            <a:ext cx="1519636" cy="1014584"/>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20" name="Shape 408"/>
          <p:cNvSpPr/>
          <p:nvPr/>
        </p:nvSpPr>
        <p:spPr>
          <a:xfrm rot="16200000" flipV="1">
            <a:off x="2099306" y="2301769"/>
            <a:ext cx="535251" cy="25984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stealth"/>
            <a:tailEnd type="stealth"/>
          </a:ln>
        </p:spPr>
        <p:txBody>
          <a:bodyPr/>
          <a:lstStyle/>
          <a:p>
            <a:pPr lvl="0"/>
            <a:endParaRPr sz="1600">
              <a:latin typeface="Arial" charset="0"/>
              <a:ea typeface="Arial" charset="0"/>
              <a:cs typeface="Arial" charset="0"/>
            </a:endParaRPr>
          </a:p>
        </p:txBody>
      </p:sp>
      <p:sp>
        <p:nvSpPr>
          <p:cNvPr id="21" name="Shape 403"/>
          <p:cNvSpPr/>
          <p:nvPr/>
        </p:nvSpPr>
        <p:spPr>
          <a:xfrm>
            <a:off x="1678538" y="4268669"/>
            <a:ext cx="1653101" cy="505190"/>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22" name="Shape 408"/>
          <p:cNvSpPr/>
          <p:nvPr/>
        </p:nvSpPr>
        <p:spPr>
          <a:xfrm rot="16200000" flipV="1">
            <a:off x="2097366" y="3854465"/>
            <a:ext cx="535251" cy="25984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stealth"/>
            <a:tailEnd type="stealth"/>
          </a:ln>
        </p:spPr>
        <p:txBody>
          <a:bodyPr/>
          <a:lstStyle/>
          <a:p>
            <a:pPr lvl="0"/>
            <a:endParaRPr sz="1600">
              <a:latin typeface="Arial" charset="0"/>
              <a:ea typeface="Arial" charset="0"/>
              <a:cs typeface="Arial" charset="0"/>
            </a:endParaRPr>
          </a:p>
        </p:txBody>
      </p:sp>
      <p:sp>
        <p:nvSpPr>
          <p:cNvPr id="23" name="TextBox 22"/>
          <p:cNvSpPr txBox="1"/>
          <p:nvPr/>
        </p:nvSpPr>
        <p:spPr>
          <a:xfrm>
            <a:off x="1658367" y="4260382"/>
            <a:ext cx="1700147" cy="523220"/>
          </a:xfrm>
          <a:prstGeom prst="rect">
            <a:avLst/>
          </a:prstGeom>
          <a:noFill/>
        </p:spPr>
        <p:txBody>
          <a:bodyPr wrap="square" rtlCol="0">
            <a:spAutoFit/>
          </a:bodyPr>
          <a:lstStyle/>
          <a:p>
            <a:pPr algn="ctr"/>
            <a:r>
              <a:rPr lang="en-US" sz="1400" dirty="0">
                <a:latin typeface="Arial" charset="0"/>
                <a:ea typeface="Arial" charset="0"/>
                <a:cs typeface="Arial" charset="0"/>
              </a:rPr>
              <a:t>Fiber </a:t>
            </a:r>
            <a:r>
              <a:rPr lang="en-US" sz="1400">
                <a:latin typeface="Arial" charset="0"/>
                <a:ea typeface="Arial" charset="0"/>
                <a:cs typeface="Arial" charset="0"/>
              </a:rPr>
              <a:t>optic transmitter/receiver</a:t>
            </a:r>
            <a:endParaRPr lang="en-US" sz="1400" dirty="0">
              <a:latin typeface="Arial" charset="0"/>
              <a:ea typeface="Arial" charset="0"/>
              <a:cs typeface="Arial" charset="0"/>
            </a:endParaRPr>
          </a:p>
        </p:txBody>
      </p:sp>
      <p:sp>
        <p:nvSpPr>
          <p:cNvPr id="24" name="TextBox 23"/>
          <p:cNvSpPr txBox="1"/>
          <p:nvPr/>
        </p:nvSpPr>
        <p:spPr>
          <a:xfrm>
            <a:off x="3640735" y="4507126"/>
            <a:ext cx="1272989" cy="276999"/>
          </a:xfrm>
          <a:prstGeom prst="rect">
            <a:avLst/>
          </a:prstGeom>
          <a:noFill/>
        </p:spPr>
        <p:txBody>
          <a:bodyPr wrap="square" rtlCol="0">
            <a:spAutoFit/>
          </a:bodyPr>
          <a:lstStyle/>
          <a:p>
            <a:pPr algn="ctr"/>
            <a:r>
              <a:rPr lang="en-US" sz="1200" i="1" dirty="0">
                <a:solidFill>
                  <a:schemeClr val="bg1">
                    <a:lumMod val="65000"/>
                  </a:schemeClr>
                </a:solidFill>
                <a:latin typeface="Arial" charset="0"/>
                <a:ea typeface="Arial" charset="0"/>
                <a:cs typeface="Arial" charset="0"/>
              </a:rPr>
              <a:t>Fiber cable</a:t>
            </a:r>
          </a:p>
        </p:txBody>
      </p:sp>
      <p:sp>
        <p:nvSpPr>
          <p:cNvPr id="25" name="Shape 387"/>
          <p:cNvSpPr/>
          <p:nvPr/>
        </p:nvSpPr>
        <p:spPr>
          <a:xfrm>
            <a:off x="8002933" y="115401"/>
            <a:ext cx="2215222" cy="430855"/>
          </a:xfrm>
          <a:prstGeom prst="rect">
            <a:avLst/>
          </a:prstGeom>
          <a:solidFill>
            <a:schemeClr val="bg1">
              <a:lumMod val="85000"/>
            </a:schemeClr>
          </a:solidFill>
          <a:ln w="12700">
            <a:miter lim="400000"/>
          </a:ln>
          <a:extLst>
            <a:ext uri="{C572A759-6A51-4108-AA02-DFA0A04FC94B}">
              <ma14:wrappingTextBoxFlag xmlns="" xmlns:ma14="http://schemas.microsoft.com/office/mac/drawingml/2011/main" val="1"/>
            </a:ext>
          </a:extLst>
        </p:spPr>
        <p:txBody>
          <a:bodyPr wrap="square" lIns="91424" tIns="91424" rIns="91424" bIns="91424">
            <a:spAutoFit/>
          </a:bodyPr>
          <a:lstStyle>
            <a:lvl1pPr algn="ctr">
              <a:defRPr sz="1800"/>
            </a:lvl1pPr>
          </a:lstStyle>
          <a:p>
            <a:pPr lvl="0"/>
            <a:r>
              <a:rPr lang="en-US" sz="1600" dirty="0">
                <a:latin typeface="Arial" charset="0"/>
                <a:ea typeface="Arial" charset="0"/>
                <a:cs typeface="Arial" charset="0"/>
              </a:rPr>
              <a:t>Equipment room</a:t>
            </a:r>
            <a:endParaRPr sz="1600" dirty="0">
              <a:latin typeface="Arial" charset="0"/>
              <a:ea typeface="Arial" charset="0"/>
              <a:cs typeface="Arial" charset="0"/>
            </a:endParaRPr>
          </a:p>
        </p:txBody>
      </p:sp>
      <p:sp>
        <p:nvSpPr>
          <p:cNvPr id="26" name="Shape 403"/>
          <p:cNvSpPr/>
          <p:nvPr/>
        </p:nvSpPr>
        <p:spPr>
          <a:xfrm>
            <a:off x="8692460" y="2887573"/>
            <a:ext cx="1584329" cy="930747"/>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27" name="TextBox 26"/>
          <p:cNvSpPr txBox="1"/>
          <p:nvPr/>
        </p:nvSpPr>
        <p:spPr>
          <a:xfrm>
            <a:off x="8724214" y="2966707"/>
            <a:ext cx="1444405" cy="738664"/>
          </a:xfrm>
          <a:prstGeom prst="rect">
            <a:avLst/>
          </a:prstGeom>
          <a:noFill/>
        </p:spPr>
        <p:txBody>
          <a:bodyPr wrap="square" rtlCol="0">
            <a:spAutoFit/>
          </a:bodyPr>
          <a:lstStyle/>
          <a:p>
            <a:pPr algn="ctr"/>
            <a:r>
              <a:rPr lang="en-US" sz="1400" dirty="0">
                <a:latin typeface="Arial" charset="0"/>
                <a:ea typeface="Arial" charset="0"/>
                <a:cs typeface="Arial" charset="0"/>
              </a:rPr>
              <a:t>Switch-mode Power supply (12V, 80A)</a:t>
            </a:r>
          </a:p>
        </p:txBody>
      </p:sp>
      <p:sp>
        <p:nvSpPr>
          <p:cNvPr id="28" name="Shape 367"/>
          <p:cNvSpPr/>
          <p:nvPr/>
        </p:nvSpPr>
        <p:spPr>
          <a:xfrm flipH="1">
            <a:off x="8017566" y="114073"/>
            <a:ext cx="0" cy="4095395"/>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29" name="Rectangle 28"/>
          <p:cNvSpPr/>
          <p:nvPr/>
        </p:nvSpPr>
        <p:spPr>
          <a:xfrm>
            <a:off x="7732930" y="2979940"/>
            <a:ext cx="565092" cy="68638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600" dirty="0">
              <a:latin typeface="Arial" charset="0"/>
              <a:ea typeface="Arial" charset="0"/>
              <a:cs typeface="Arial" charset="0"/>
            </a:endParaRPr>
          </a:p>
        </p:txBody>
      </p:sp>
      <p:sp>
        <p:nvSpPr>
          <p:cNvPr id="30" name="TextBox 29"/>
          <p:cNvSpPr txBox="1"/>
          <p:nvPr/>
        </p:nvSpPr>
        <p:spPr>
          <a:xfrm>
            <a:off x="7674733" y="3114305"/>
            <a:ext cx="688159" cy="338554"/>
          </a:xfrm>
          <a:prstGeom prst="rect">
            <a:avLst/>
          </a:prstGeom>
          <a:noFill/>
        </p:spPr>
        <p:txBody>
          <a:bodyPr wrap="square" rtlCol="0">
            <a:spAutoFit/>
          </a:bodyPr>
          <a:lstStyle/>
          <a:p>
            <a:pPr algn="ctr"/>
            <a:r>
              <a:rPr lang="en-US" sz="1600">
                <a:solidFill>
                  <a:schemeClr val="bg1"/>
                </a:solidFill>
                <a:latin typeface="Arial" charset="0"/>
                <a:ea typeface="Arial" charset="0"/>
                <a:cs typeface="Arial" charset="0"/>
              </a:rPr>
              <a:t>Filter</a:t>
            </a:r>
            <a:endParaRPr lang="en-US" sz="1600" dirty="0">
              <a:solidFill>
                <a:schemeClr val="bg1"/>
              </a:solidFill>
              <a:latin typeface="Arial" charset="0"/>
              <a:ea typeface="Arial" charset="0"/>
              <a:cs typeface="Arial" charset="0"/>
            </a:endParaRPr>
          </a:p>
        </p:txBody>
      </p:sp>
      <p:sp>
        <p:nvSpPr>
          <p:cNvPr id="31" name="Shape 408"/>
          <p:cNvSpPr/>
          <p:nvPr/>
        </p:nvSpPr>
        <p:spPr>
          <a:xfrm>
            <a:off x="3202030" y="3192460"/>
            <a:ext cx="444517" cy="80935"/>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triangle" w="med" len="med"/>
            <a:tailEnd type="none" w="med" len="med"/>
          </a:ln>
        </p:spPr>
        <p:txBody>
          <a:bodyPr/>
          <a:lstStyle/>
          <a:p>
            <a:pPr lvl="0"/>
            <a:endParaRPr sz="1600">
              <a:latin typeface="Arial" charset="0"/>
              <a:ea typeface="Arial" charset="0"/>
              <a:cs typeface="Arial" charset="0"/>
            </a:endParaRPr>
          </a:p>
        </p:txBody>
      </p:sp>
      <p:sp>
        <p:nvSpPr>
          <p:cNvPr id="32" name="TextBox 31"/>
          <p:cNvSpPr txBox="1"/>
          <p:nvPr/>
        </p:nvSpPr>
        <p:spPr>
          <a:xfrm>
            <a:off x="3252109" y="2573927"/>
            <a:ext cx="1085472" cy="461665"/>
          </a:xfrm>
          <a:prstGeom prst="rect">
            <a:avLst/>
          </a:prstGeom>
          <a:noFill/>
        </p:spPr>
        <p:txBody>
          <a:bodyPr wrap="square" rtlCol="0">
            <a:spAutoFit/>
          </a:bodyPr>
          <a:lstStyle/>
          <a:p>
            <a:pPr algn="ctr"/>
            <a:r>
              <a:rPr lang="en-US" sz="1200" dirty="0">
                <a:latin typeface="Arial" charset="0"/>
                <a:ea typeface="Arial" charset="0"/>
                <a:cs typeface="Arial" charset="0"/>
              </a:rPr>
              <a:t>TTL trigger from scanner</a:t>
            </a:r>
          </a:p>
        </p:txBody>
      </p:sp>
      <p:pic>
        <p:nvPicPr>
          <p:cNvPr id="33" name="Picture 32"/>
          <p:cNvPicPr>
            <a:picLocks noChangeAspect="1"/>
          </p:cNvPicPr>
          <p:nvPr/>
        </p:nvPicPr>
        <p:blipFill rotWithShape="1">
          <a:blip r:embed="rId9"/>
          <a:srcRect l="7335" t="24925" b="8843"/>
          <a:stretch/>
        </p:blipFill>
        <p:spPr>
          <a:xfrm rot="16200000">
            <a:off x="5604929" y="2191004"/>
            <a:ext cx="614962" cy="220928"/>
          </a:xfrm>
          <a:prstGeom prst="rect">
            <a:avLst/>
          </a:prstGeom>
        </p:spPr>
      </p:pic>
      <p:sp>
        <p:nvSpPr>
          <p:cNvPr id="34" name="Rectangle 33"/>
          <p:cNvSpPr/>
          <p:nvPr/>
        </p:nvSpPr>
        <p:spPr>
          <a:xfrm>
            <a:off x="4851010" y="827082"/>
            <a:ext cx="1385575" cy="738664"/>
          </a:xfrm>
          <a:prstGeom prst="rect">
            <a:avLst/>
          </a:prstGeom>
        </p:spPr>
        <p:txBody>
          <a:bodyPr wrap="square">
            <a:spAutoFit/>
          </a:bodyPr>
          <a:lstStyle/>
          <a:p>
            <a:r>
              <a:rPr lang="en-US" sz="1400" dirty="0">
                <a:solidFill>
                  <a:schemeClr val="bg1"/>
                </a:solidFill>
                <a:latin typeface="Arial" charset="0"/>
                <a:ea typeface="Arial" charset="0"/>
                <a:cs typeface="Arial" charset="0"/>
              </a:rPr>
              <a:t>ΔB</a:t>
            </a:r>
            <a:r>
              <a:rPr lang="en-US" sz="1400" baseline="-25000" dirty="0">
                <a:solidFill>
                  <a:schemeClr val="bg1"/>
                </a:solidFill>
                <a:latin typeface="Arial" charset="0"/>
                <a:ea typeface="Arial" charset="0"/>
                <a:cs typeface="Arial" charset="0"/>
              </a:rPr>
              <a:t>0</a:t>
            </a:r>
            <a:r>
              <a:rPr lang="en-US" sz="1400" dirty="0">
                <a:solidFill>
                  <a:schemeClr val="bg1"/>
                </a:solidFill>
                <a:latin typeface="Arial" charset="0"/>
                <a:ea typeface="Arial" charset="0"/>
                <a:cs typeface="Arial" charset="0"/>
              </a:rPr>
              <a:t>/Rx array coil in magnet bore</a:t>
            </a:r>
          </a:p>
        </p:txBody>
      </p:sp>
      <p:sp>
        <p:nvSpPr>
          <p:cNvPr id="35" name="TextBox 34"/>
          <p:cNvSpPr txBox="1"/>
          <p:nvPr/>
        </p:nvSpPr>
        <p:spPr>
          <a:xfrm>
            <a:off x="5964118" y="2077941"/>
            <a:ext cx="1433433" cy="523220"/>
          </a:xfrm>
          <a:prstGeom prst="rect">
            <a:avLst/>
          </a:prstGeom>
          <a:noFill/>
        </p:spPr>
        <p:txBody>
          <a:bodyPr wrap="square" rtlCol="0">
            <a:spAutoFit/>
          </a:bodyPr>
          <a:lstStyle/>
          <a:p>
            <a:r>
              <a:rPr lang="en-US" sz="1400">
                <a:latin typeface="Arial" charset="0"/>
                <a:ea typeface="Arial" charset="0"/>
                <a:cs typeface="Arial" charset="0"/>
              </a:rPr>
              <a:t>Cabling for 31 shim channels</a:t>
            </a:r>
            <a:endParaRPr lang="en-US" sz="1400" dirty="0">
              <a:latin typeface="Arial" charset="0"/>
              <a:ea typeface="Arial" charset="0"/>
              <a:cs typeface="Arial" charset="0"/>
            </a:endParaRPr>
          </a:p>
        </p:txBody>
      </p:sp>
      <p:sp>
        <p:nvSpPr>
          <p:cNvPr id="36" name="Shape 371"/>
          <p:cNvSpPr/>
          <p:nvPr/>
        </p:nvSpPr>
        <p:spPr>
          <a:xfrm>
            <a:off x="2391131" y="3792664"/>
            <a:ext cx="11256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lstStyle>
          <a:p>
            <a:pPr lvl="0">
              <a:defRPr sz="1800"/>
            </a:pPr>
            <a:r>
              <a:rPr sz="1200">
                <a:latin typeface="Arial" charset="0"/>
                <a:ea typeface="Arial" charset="0"/>
                <a:cs typeface="Arial" charset="0"/>
              </a:rPr>
              <a:t>SPI Bus</a:t>
            </a:r>
          </a:p>
        </p:txBody>
      </p:sp>
      <p:sp>
        <p:nvSpPr>
          <p:cNvPr id="37" name="TextBox 36"/>
          <p:cNvSpPr txBox="1"/>
          <p:nvPr/>
        </p:nvSpPr>
        <p:spPr>
          <a:xfrm>
            <a:off x="2532382" y="2288331"/>
            <a:ext cx="808235" cy="276999"/>
          </a:xfrm>
          <a:prstGeom prst="rect">
            <a:avLst/>
          </a:prstGeom>
          <a:noFill/>
        </p:spPr>
        <p:txBody>
          <a:bodyPr wrap="none" rtlCol="0">
            <a:spAutoFit/>
          </a:bodyPr>
          <a:lstStyle/>
          <a:p>
            <a:r>
              <a:rPr lang="en-US" sz="1200" dirty="0">
                <a:latin typeface="Arial" charset="0"/>
                <a:ea typeface="Arial" charset="0"/>
                <a:cs typeface="Arial" charset="0"/>
              </a:rPr>
              <a:t>USB port</a:t>
            </a:r>
          </a:p>
        </p:txBody>
      </p:sp>
      <p:sp>
        <p:nvSpPr>
          <p:cNvPr id="38" name="Shape 367"/>
          <p:cNvSpPr/>
          <p:nvPr/>
        </p:nvSpPr>
        <p:spPr>
          <a:xfrm>
            <a:off x="4371124" y="94723"/>
            <a:ext cx="3647854" cy="19350"/>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39" name="TextBox 38"/>
          <p:cNvSpPr txBox="1"/>
          <p:nvPr/>
        </p:nvSpPr>
        <p:spPr>
          <a:xfrm>
            <a:off x="8467789" y="1754780"/>
            <a:ext cx="1438214" cy="338554"/>
          </a:xfrm>
          <a:prstGeom prst="rect">
            <a:avLst/>
          </a:prstGeom>
          <a:noFill/>
        </p:spPr>
        <p:txBody>
          <a:bodyPr wrap="none" rtlCol="0">
            <a:spAutoFit/>
          </a:bodyPr>
          <a:lstStyle/>
          <a:p>
            <a:r>
              <a:rPr lang="en-US" sz="1600" i="1">
                <a:solidFill>
                  <a:schemeClr val="bg1">
                    <a:lumMod val="65000"/>
                  </a:schemeClr>
                </a:solidFill>
                <a:latin typeface="Arial" charset="0"/>
                <a:ea typeface="Arial" charset="0"/>
                <a:cs typeface="Arial" charset="0"/>
              </a:rPr>
              <a:t>Faraday cage</a:t>
            </a:r>
            <a:endParaRPr lang="en-US" sz="1600" i="1" dirty="0" err="1">
              <a:solidFill>
                <a:schemeClr val="bg1">
                  <a:lumMod val="65000"/>
                </a:schemeClr>
              </a:solidFill>
              <a:latin typeface="Arial" charset="0"/>
              <a:ea typeface="Arial" charset="0"/>
              <a:cs typeface="Arial" charset="0"/>
            </a:endParaRPr>
          </a:p>
        </p:txBody>
      </p:sp>
      <p:sp>
        <p:nvSpPr>
          <p:cNvPr id="40" name="Shape 367"/>
          <p:cNvSpPr/>
          <p:nvPr/>
        </p:nvSpPr>
        <p:spPr>
          <a:xfrm flipH="1">
            <a:off x="4371123" y="100217"/>
            <a:ext cx="5824" cy="4089585"/>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41" name="Shape 367"/>
          <p:cNvSpPr/>
          <p:nvPr/>
        </p:nvSpPr>
        <p:spPr>
          <a:xfrm>
            <a:off x="4374985" y="5238336"/>
            <a:ext cx="3647854" cy="19350"/>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cxnSp>
        <p:nvCxnSpPr>
          <p:cNvPr id="42" name="Curved Connector 41"/>
          <p:cNvCxnSpPr/>
          <p:nvPr/>
        </p:nvCxnSpPr>
        <p:spPr>
          <a:xfrm rot="10800000" flipV="1">
            <a:off x="8056527" y="1942083"/>
            <a:ext cx="457906" cy="404664"/>
          </a:xfrm>
          <a:prstGeom prst="curvedConnector3">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Shape 403"/>
          <p:cNvSpPr/>
          <p:nvPr/>
        </p:nvSpPr>
        <p:spPr>
          <a:xfrm>
            <a:off x="5098427" y="4285761"/>
            <a:ext cx="1653101" cy="505190"/>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44" name="TextBox 43"/>
          <p:cNvSpPr txBox="1"/>
          <p:nvPr/>
        </p:nvSpPr>
        <p:spPr>
          <a:xfrm>
            <a:off x="5098528" y="4267731"/>
            <a:ext cx="1700147" cy="523220"/>
          </a:xfrm>
          <a:prstGeom prst="rect">
            <a:avLst/>
          </a:prstGeom>
          <a:noFill/>
        </p:spPr>
        <p:txBody>
          <a:bodyPr wrap="square" rtlCol="0">
            <a:spAutoFit/>
          </a:bodyPr>
          <a:lstStyle/>
          <a:p>
            <a:pPr algn="ctr"/>
            <a:r>
              <a:rPr lang="en-US" sz="1400" dirty="0">
                <a:latin typeface="Arial" charset="0"/>
                <a:ea typeface="Arial" charset="0"/>
                <a:cs typeface="Arial" charset="0"/>
              </a:rPr>
              <a:t>Fiber </a:t>
            </a:r>
            <a:r>
              <a:rPr lang="en-US" sz="1400">
                <a:latin typeface="Arial" charset="0"/>
                <a:ea typeface="Arial" charset="0"/>
                <a:cs typeface="Arial" charset="0"/>
              </a:rPr>
              <a:t>optic transmitter/receiver</a:t>
            </a:r>
            <a:endParaRPr lang="en-US" sz="1400" dirty="0">
              <a:latin typeface="Arial" charset="0"/>
              <a:ea typeface="Arial" charset="0"/>
              <a:cs typeface="Arial" charset="0"/>
            </a:endParaRPr>
          </a:p>
        </p:txBody>
      </p:sp>
      <p:sp>
        <p:nvSpPr>
          <p:cNvPr id="45" name="TextBox 44"/>
          <p:cNvSpPr txBox="1"/>
          <p:nvPr/>
        </p:nvSpPr>
        <p:spPr>
          <a:xfrm>
            <a:off x="5614303" y="4915640"/>
            <a:ext cx="1164101" cy="276999"/>
          </a:xfrm>
          <a:prstGeom prst="rect">
            <a:avLst/>
          </a:prstGeom>
          <a:noFill/>
        </p:spPr>
        <p:txBody>
          <a:bodyPr wrap="none" rtlCol="0">
            <a:spAutoFit/>
          </a:bodyPr>
          <a:lstStyle/>
          <a:p>
            <a:r>
              <a:rPr lang="en-US" sz="1200" i="1" dirty="0">
                <a:solidFill>
                  <a:schemeClr val="bg1">
                    <a:lumMod val="65000"/>
                  </a:schemeClr>
                </a:solidFill>
                <a:latin typeface="Arial" charset="0"/>
                <a:ea typeface="Arial" charset="0"/>
                <a:cs typeface="Arial" charset="0"/>
              </a:rPr>
              <a:t>RF waveguide</a:t>
            </a:r>
          </a:p>
        </p:txBody>
      </p:sp>
      <p:cxnSp>
        <p:nvCxnSpPr>
          <p:cNvPr id="46" name="Curved Connector 45"/>
          <p:cNvCxnSpPr/>
          <p:nvPr/>
        </p:nvCxnSpPr>
        <p:spPr>
          <a:xfrm flipV="1">
            <a:off x="6766622" y="4843853"/>
            <a:ext cx="769408" cy="196612"/>
          </a:xfrm>
          <a:prstGeom prst="curvedConnector3">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Shape 403"/>
          <p:cNvSpPr/>
          <p:nvPr/>
        </p:nvSpPr>
        <p:spPr>
          <a:xfrm>
            <a:off x="8691522" y="4159594"/>
            <a:ext cx="1621812" cy="930747"/>
          </a:xfrm>
          <a:prstGeom prst="roundRect">
            <a:avLst>
              <a:gd name="adj" fmla="val 16667"/>
            </a:avLst>
          </a:prstGeom>
          <a:noFill/>
          <a:ln w="38100">
            <a:solidFill>
              <a:schemeClr val="bg1">
                <a:lumMod val="75000"/>
              </a:schemeClr>
            </a:solidFill>
            <a:round/>
          </a:ln>
        </p:spPr>
        <p:txBody>
          <a:bodyPr lIns="0" tIns="0" rIns="0" bIns="0" anchor="ctr"/>
          <a:lstStyle/>
          <a:p>
            <a:pPr lvl="0"/>
            <a:endParaRPr sz="1600">
              <a:latin typeface="Arial" charset="0"/>
              <a:ea typeface="Arial" charset="0"/>
              <a:cs typeface="Arial" charset="0"/>
            </a:endParaRPr>
          </a:p>
        </p:txBody>
      </p:sp>
      <p:sp>
        <p:nvSpPr>
          <p:cNvPr id="48" name="TextBox 47"/>
          <p:cNvSpPr txBox="1"/>
          <p:nvPr/>
        </p:nvSpPr>
        <p:spPr>
          <a:xfrm>
            <a:off x="8640579" y="4297808"/>
            <a:ext cx="1718725" cy="523220"/>
          </a:xfrm>
          <a:prstGeom prst="rect">
            <a:avLst/>
          </a:prstGeom>
          <a:noFill/>
        </p:spPr>
        <p:txBody>
          <a:bodyPr wrap="square" rtlCol="0">
            <a:spAutoFit/>
          </a:bodyPr>
          <a:lstStyle/>
          <a:p>
            <a:pPr algn="ctr"/>
            <a:r>
              <a:rPr lang="en-US" sz="1400" dirty="0">
                <a:latin typeface="Arial" charset="0"/>
                <a:ea typeface="Arial" charset="0"/>
                <a:cs typeface="Arial" charset="0"/>
              </a:rPr>
              <a:t>Optional pump for </a:t>
            </a:r>
            <a:r>
              <a:rPr lang="en-US" sz="1400">
                <a:latin typeface="Arial" charset="0"/>
                <a:ea typeface="Arial" charset="0"/>
                <a:cs typeface="Arial" charset="0"/>
              </a:rPr>
              <a:t>water cooling</a:t>
            </a:r>
            <a:endParaRPr lang="en-US" sz="1400" dirty="0">
              <a:latin typeface="Arial" charset="0"/>
              <a:ea typeface="Arial" charset="0"/>
              <a:cs typeface="Arial" charset="0"/>
            </a:endParaRPr>
          </a:p>
        </p:txBody>
      </p:sp>
      <p:sp>
        <p:nvSpPr>
          <p:cNvPr id="49" name="Shape 369"/>
          <p:cNvSpPr/>
          <p:nvPr/>
        </p:nvSpPr>
        <p:spPr>
          <a:xfrm>
            <a:off x="7611139" y="4223465"/>
            <a:ext cx="764701" cy="1"/>
          </a:xfrm>
          <a:prstGeom prst="line">
            <a:avLst/>
          </a:prstGeom>
          <a:ln w="28575">
            <a:solidFill>
              <a:srgbClr val="595959"/>
            </a:solidFill>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50" name="Shape 370"/>
          <p:cNvSpPr/>
          <p:nvPr/>
        </p:nvSpPr>
        <p:spPr>
          <a:xfrm>
            <a:off x="7611139" y="4847741"/>
            <a:ext cx="764701" cy="1"/>
          </a:xfrm>
          <a:prstGeom prst="line">
            <a:avLst/>
          </a:prstGeom>
          <a:ln w="28575">
            <a:solidFill>
              <a:srgbClr val="595959"/>
            </a:solidFill>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sp>
        <p:nvSpPr>
          <p:cNvPr id="51" name="Shape 367"/>
          <p:cNvSpPr/>
          <p:nvPr/>
        </p:nvSpPr>
        <p:spPr>
          <a:xfrm flipH="1">
            <a:off x="8002933" y="4847741"/>
            <a:ext cx="0" cy="434099"/>
          </a:xfrm>
          <a:prstGeom prst="line">
            <a:avLst/>
          </a:prstGeom>
          <a:ln w="28575">
            <a:solidFill>
              <a:srgbClr val="595959"/>
            </a:solidFill>
            <a:prstDash val="lgDash"/>
            <a:round/>
          </a:ln>
        </p:spPr>
        <p:txBody>
          <a:bodyPr lIns="0" tIns="0" rIns="0" bIns="0"/>
          <a:lstStyle/>
          <a:p>
            <a:pPr lvl="0" defTabSz="457200">
              <a:defRPr sz="1200">
                <a:latin typeface="+mj-lt"/>
                <a:ea typeface="+mj-ea"/>
                <a:cs typeface="+mj-cs"/>
                <a:sym typeface="Helvetica"/>
              </a:defRPr>
            </a:pPr>
            <a:endParaRPr sz="1100">
              <a:latin typeface="Arial" charset="0"/>
              <a:ea typeface="Arial" charset="0"/>
              <a:cs typeface="Arial" charset="0"/>
            </a:endParaRPr>
          </a:p>
        </p:txBody>
      </p:sp>
      <p:cxnSp>
        <p:nvCxnSpPr>
          <p:cNvPr id="52" name="Curved Connector 51"/>
          <p:cNvCxnSpPr/>
          <p:nvPr/>
        </p:nvCxnSpPr>
        <p:spPr>
          <a:xfrm rot="10800000">
            <a:off x="4825749" y="4865849"/>
            <a:ext cx="788555" cy="179238"/>
          </a:xfrm>
          <a:prstGeom prst="curvedConnector3">
            <a:avLst/>
          </a:prstGeom>
          <a:ln w="285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Shape 408"/>
          <p:cNvSpPr/>
          <p:nvPr/>
        </p:nvSpPr>
        <p:spPr>
          <a:xfrm rot="16200000" flipV="1">
            <a:off x="5605224" y="3980014"/>
            <a:ext cx="375743" cy="25984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path>
            </a:pathLst>
          </a:custGeom>
          <a:ln w="38100">
            <a:solidFill>
              <a:srgbClr val="595959"/>
            </a:solidFill>
            <a:round/>
            <a:headEnd type="stealth"/>
            <a:tailEnd type="stealth"/>
          </a:ln>
        </p:spPr>
        <p:txBody>
          <a:bodyPr/>
          <a:lstStyle/>
          <a:p>
            <a:pPr lvl="0"/>
            <a:endParaRPr sz="1600">
              <a:latin typeface="Arial" charset="0"/>
              <a:ea typeface="Arial" charset="0"/>
              <a:cs typeface="Arial" charset="0"/>
            </a:endParaRPr>
          </a:p>
        </p:txBody>
      </p:sp>
      <p:sp>
        <p:nvSpPr>
          <p:cNvPr id="54" name="Shape 371"/>
          <p:cNvSpPr/>
          <p:nvPr/>
        </p:nvSpPr>
        <p:spPr>
          <a:xfrm>
            <a:off x="5749751" y="3932382"/>
            <a:ext cx="1125601" cy="36930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lgn="ctr"/>
          </a:lstStyle>
          <a:p>
            <a:pPr lvl="0">
              <a:defRPr sz="1800"/>
            </a:pPr>
            <a:r>
              <a:rPr sz="1200">
                <a:latin typeface="Arial" charset="0"/>
                <a:ea typeface="Arial" charset="0"/>
                <a:cs typeface="Arial" charset="0"/>
              </a:rPr>
              <a:t>SPI Bus</a:t>
            </a:r>
          </a:p>
        </p:txBody>
      </p:sp>
      <p:sp>
        <p:nvSpPr>
          <p:cNvPr id="55" name="Freeform 54"/>
          <p:cNvSpPr/>
          <p:nvPr/>
        </p:nvSpPr>
        <p:spPr>
          <a:xfrm>
            <a:off x="7024516" y="3734226"/>
            <a:ext cx="1665838" cy="750810"/>
          </a:xfrm>
          <a:custGeom>
            <a:avLst/>
            <a:gdLst>
              <a:gd name="connsiteX0" fmla="*/ 0 w 1665838"/>
              <a:gd name="connsiteY0" fmla="*/ 151 h 624840"/>
              <a:gd name="connsiteX1" fmla="*/ 307818 w 1665838"/>
              <a:gd name="connsiteY1" fmla="*/ 72579 h 624840"/>
              <a:gd name="connsiteX2" fmla="*/ 398353 w 1665838"/>
              <a:gd name="connsiteY2" fmla="*/ 443771 h 624840"/>
              <a:gd name="connsiteX3" fmla="*/ 543208 w 1665838"/>
              <a:gd name="connsiteY3" fmla="*/ 588626 h 624840"/>
              <a:gd name="connsiteX4" fmla="*/ 823866 w 1665838"/>
              <a:gd name="connsiteY4" fmla="*/ 624840 h 624840"/>
              <a:gd name="connsiteX5" fmla="*/ 1665838 w 1665838"/>
              <a:gd name="connsiteY5" fmla="*/ 606733 h 62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5838" h="624840">
                <a:moveTo>
                  <a:pt x="0" y="151"/>
                </a:moveTo>
                <a:cubicBezTo>
                  <a:pt x="120713" y="-604"/>
                  <a:pt x="241426" y="-1358"/>
                  <a:pt x="307818" y="72579"/>
                </a:cubicBezTo>
                <a:cubicBezTo>
                  <a:pt x="374210" y="146516"/>
                  <a:pt x="359121" y="357763"/>
                  <a:pt x="398353" y="443771"/>
                </a:cubicBezTo>
                <a:cubicBezTo>
                  <a:pt x="437585" y="529779"/>
                  <a:pt x="472289" y="558448"/>
                  <a:pt x="543208" y="588626"/>
                </a:cubicBezTo>
                <a:cubicBezTo>
                  <a:pt x="614127" y="618804"/>
                  <a:pt x="823866" y="624840"/>
                  <a:pt x="823866" y="624840"/>
                </a:cubicBezTo>
                <a:lnTo>
                  <a:pt x="1665838" y="606733"/>
                </a:lnTo>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7005785" y="3792130"/>
            <a:ext cx="1665838" cy="754775"/>
          </a:xfrm>
          <a:custGeom>
            <a:avLst/>
            <a:gdLst>
              <a:gd name="connsiteX0" fmla="*/ 0 w 1665838"/>
              <a:gd name="connsiteY0" fmla="*/ 151 h 624840"/>
              <a:gd name="connsiteX1" fmla="*/ 307818 w 1665838"/>
              <a:gd name="connsiteY1" fmla="*/ 72579 h 624840"/>
              <a:gd name="connsiteX2" fmla="*/ 398353 w 1665838"/>
              <a:gd name="connsiteY2" fmla="*/ 443771 h 624840"/>
              <a:gd name="connsiteX3" fmla="*/ 543208 w 1665838"/>
              <a:gd name="connsiteY3" fmla="*/ 588626 h 624840"/>
              <a:gd name="connsiteX4" fmla="*/ 823866 w 1665838"/>
              <a:gd name="connsiteY4" fmla="*/ 624840 h 624840"/>
              <a:gd name="connsiteX5" fmla="*/ 1665838 w 1665838"/>
              <a:gd name="connsiteY5" fmla="*/ 606733 h 624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5838" h="624840">
                <a:moveTo>
                  <a:pt x="0" y="151"/>
                </a:moveTo>
                <a:cubicBezTo>
                  <a:pt x="120713" y="-604"/>
                  <a:pt x="241426" y="-1358"/>
                  <a:pt x="307818" y="72579"/>
                </a:cubicBezTo>
                <a:cubicBezTo>
                  <a:pt x="374210" y="146516"/>
                  <a:pt x="359121" y="357763"/>
                  <a:pt x="398353" y="443771"/>
                </a:cubicBezTo>
                <a:cubicBezTo>
                  <a:pt x="437585" y="529779"/>
                  <a:pt x="472289" y="558448"/>
                  <a:pt x="543208" y="588626"/>
                </a:cubicBezTo>
                <a:cubicBezTo>
                  <a:pt x="614127" y="618804"/>
                  <a:pt x="823866" y="624840"/>
                  <a:pt x="823866" y="624840"/>
                </a:cubicBezTo>
                <a:lnTo>
                  <a:pt x="1665838" y="606733"/>
                </a:lnTo>
              </a:path>
            </a:pathLst>
          </a:cu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618130" y="4510769"/>
            <a:ext cx="1062663" cy="276999"/>
          </a:xfrm>
          <a:prstGeom prst="rect">
            <a:avLst/>
          </a:prstGeom>
          <a:noFill/>
        </p:spPr>
        <p:txBody>
          <a:bodyPr wrap="none" rtlCol="0">
            <a:spAutoFit/>
          </a:bodyPr>
          <a:lstStyle/>
          <a:p>
            <a:r>
              <a:rPr lang="en-US" sz="1200" i="1" dirty="0" err="1">
                <a:solidFill>
                  <a:schemeClr val="bg1">
                    <a:lumMod val="65000"/>
                  </a:schemeClr>
                </a:solidFill>
                <a:latin typeface="Arial" charset="0"/>
                <a:ea typeface="Arial" charset="0"/>
                <a:cs typeface="Arial" charset="0"/>
              </a:rPr>
              <a:t>Tygon</a:t>
            </a:r>
            <a:r>
              <a:rPr lang="en-US" sz="1200" i="1" dirty="0">
                <a:solidFill>
                  <a:schemeClr val="bg1">
                    <a:lumMod val="65000"/>
                  </a:schemeClr>
                </a:solidFill>
                <a:latin typeface="Arial" charset="0"/>
                <a:ea typeface="Arial" charset="0"/>
                <a:cs typeface="Arial" charset="0"/>
              </a:rPr>
              <a:t> tubing</a:t>
            </a:r>
          </a:p>
        </p:txBody>
      </p:sp>
      <p:sp>
        <p:nvSpPr>
          <p:cNvPr id="58" name="Rectangle 57"/>
          <p:cNvSpPr/>
          <p:nvPr/>
        </p:nvSpPr>
        <p:spPr>
          <a:xfrm>
            <a:off x="160485" y="5336572"/>
            <a:ext cx="11724778" cy="1600438"/>
          </a:xfrm>
          <a:prstGeom prst="rect">
            <a:avLst/>
          </a:prstGeom>
        </p:spPr>
        <p:txBody>
          <a:bodyPr wrap="square">
            <a:spAutoFit/>
          </a:bodyPr>
          <a:lstStyle/>
          <a:p>
            <a:r>
              <a:rPr lang="en-US" sz="1400" b="1" dirty="0">
                <a:latin typeface="Arial" charset="0"/>
                <a:ea typeface="Arial" charset="0"/>
                <a:cs typeface="Arial" charset="0"/>
              </a:rPr>
              <a:t>Figure</a:t>
            </a:r>
            <a:r>
              <a:rPr lang="en-US" sz="1400" dirty="0">
                <a:latin typeface="Arial" charset="0"/>
                <a:ea typeface="Arial" charset="0"/>
                <a:cs typeface="Arial" charset="0"/>
              </a:rPr>
              <a:t>. Experimental setup of dynamic B</a:t>
            </a:r>
            <a:r>
              <a:rPr lang="en-US" sz="1400" baseline="-25000" dirty="0">
                <a:latin typeface="Arial" charset="0"/>
                <a:ea typeface="Arial" charset="0"/>
                <a:cs typeface="Arial" charset="0"/>
              </a:rPr>
              <a:t>0</a:t>
            </a:r>
            <a:r>
              <a:rPr lang="en-US" sz="1400" dirty="0">
                <a:latin typeface="Arial" charset="0"/>
                <a:ea typeface="Arial" charset="0"/>
                <a:cs typeface="Arial" charset="0"/>
              </a:rPr>
              <a:t> shimming hardware.  ΔB</a:t>
            </a:r>
            <a:r>
              <a:rPr lang="en-US" sz="1400" baseline="-25000" dirty="0">
                <a:latin typeface="Arial" charset="0"/>
                <a:ea typeface="Arial" charset="0"/>
                <a:cs typeface="Arial" charset="0"/>
              </a:rPr>
              <a:t>0</a:t>
            </a:r>
            <a:r>
              <a:rPr lang="en-US" sz="1400" dirty="0">
                <a:latin typeface="Arial" charset="0"/>
                <a:ea typeface="Arial" charset="0"/>
                <a:cs typeface="Arial" charset="0"/>
              </a:rPr>
              <a:t> field maps are processed off-line on a laptop computer and optimal shim currents for each slice are computed.  The shim settings are sent to an Arduino microcontroller which then sends SPI bus commands to the digital-to-analog converters on the amplifier boards via fiber optic cable.  The amplifiers are placed inside the magnet room to minimize the number of feedthrough filters required.  Only the 12V power rail and ground for the amplifiers required filtering.  The amplifier outputs are supplied via twisted pair cables to the ΔB</a:t>
            </a:r>
            <a:r>
              <a:rPr lang="en-US" sz="1400" baseline="-25000" dirty="0">
                <a:latin typeface="Arial" charset="0"/>
                <a:ea typeface="Arial" charset="0"/>
                <a:cs typeface="Arial" charset="0"/>
              </a:rPr>
              <a:t>0</a:t>
            </a:r>
            <a:r>
              <a:rPr lang="en-US" sz="1400" dirty="0">
                <a:latin typeface="Arial" charset="0"/>
                <a:ea typeface="Arial" charset="0"/>
                <a:cs typeface="Arial" charset="0"/>
              </a:rPr>
              <a:t>/Rx array coil inside the magnet bore.  For slice-optimized, dynamic shimming, TTL pulses supplied by the scanner trigger the microcontroller to update the shim currents 500us before the beginning of each TR.  Amplifier output currents are monitored and sent back to the microcontroller via an analog-to-digital converter.  </a:t>
            </a:r>
          </a:p>
        </p:txBody>
      </p:sp>
      <p:sp>
        <p:nvSpPr>
          <p:cNvPr id="61" name="Rectangle 60"/>
          <p:cNvSpPr/>
          <p:nvPr/>
        </p:nvSpPr>
        <p:spPr>
          <a:xfrm>
            <a:off x="8386350" y="3264024"/>
            <a:ext cx="170123" cy="125775"/>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438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7948" t="5831" r="13718" b="6477"/>
          <a:stretch/>
        </p:blipFill>
        <p:spPr>
          <a:xfrm rot="5400000">
            <a:off x="2853529" y="1845471"/>
            <a:ext cx="2685633" cy="2254876"/>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156" b="56154"/>
          <a:stretch/>
        </p:blipFill>
        <p:spPr>
          <a:xfrm>
            <a:off x="144224" y="5047674"/>
            <a:ext cx="5417332" cy="1653271"/>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t="19986" b="16374"/>
          <a:stretch/>
        </p:blipFill>
        <p:spPr>
          <a:xfrm>
            <a:off x="5968079" y="439617"/>
            <a:ext cx="6033451" cy="2879779"/>
          </a:xfrm>
          <a:prstGeom prst="rect">
            <a:avLst/>
          </a:prstGeom>
        </p:spPr>
      </p:pic>
      <p:sp>
        <p:nvSpPr>
          <p:cNvPr id="5" name="TextBox 4"/>
          <p:cNvSpPr txBox="1"/>
          <p:nvPr/>
        </p:nvSpPr>
        <p:spPr>
          <a:xfrm>
            <a:off x="8031543" y="70286"/>
            <a:ext cx="2021900" cy="369332"/>
          </a:xfrm>
          <a:prstGeom prst="rect">
            <a:avLst/>
          </a:prstGeom>
          <a:noFill/>
        </p:spPr>
        <p:txBody>
          <a:bodyPr wrap="none" rtlCol="0">
            <a:spAutoFit/>
          </a:bodyPr>
          <a:lstStyle/>
          <a:p>
            <a:r>
              <a:rPr lang="en-US"/>
              <a:t>8ch amplifier board</a:t>
            </a:r>
          </a:p>
        </p:txBody>
      </p:sp>
      <p:sp>
        <p:nvSpPr>
          <p:cNvPr id="6" name="TextBox 5"/>
          <p:cNvSpPr txBox="1"/>
          <p:nvPr/>
        </p:nvSpPr>
        <p:spPr>
          <a:xfrm>
            <a:off x="1137380" y="4724100"/>
            <a:ext cx="3030188" cy="369332"/>
          </a:xfrm>
          <a:prstGeom prst="rect">
            <a:avLst/>
          </a:prstGeom>
          <a:noFill/>
        </p:spPr>
        <p:txBody>
          <a:bodyPr wrap="none" rtlCol="0">
            <a:spAutoFit/>
          </a:bodyPr>
          <a:lstStyle/>
          <a:p>
            <a:r>
              <a:rPr lang="en-US"/>
              <a:t>8ch fiber optic interface board</a:t>
            </a:r>
            <a:endParaRPr lang="en-US" dirty="0"/>
          </a:p>
        </p:txBody>
      </p:sp>
      <p:sp>
        <p:nvSpPr>
          <p:cNvPr id="7" name="TextBox 6"/>
          <p:cNvSpPr txBox="1"/>
          <p:nvPr/>
        </p:nvSpPr>
        <p:spPr>
          <a:xfrm>
            <a:off x="386436" y="2470256"/>
            <a:ext cx="2963010" cy="646331"/>
          </a:xfrm>
          <a:prstGeom prst="rect">
            <a:avLst/>
          </a:prstGeom>
          <a:noFill/>
        </p:spPr>
        <p:txBody>
          <a:bodyPr wrap="square" rtlCol="0">
            <a:spAutoFit/>
          </a:bodyPr>
          <a:lstStyle/>
          <a:p>
            <a:pPr algn="ctr"/>
            <a:r>
              <a:rPr lang="en-US" dirty="0"/>
              <a:t>Arduino microcontroller daughter board</a:t>
            </a:r>
          </a:p>
        </p:txBody>
      </p:sp>
      <p:sp>
        <p:nvSpPr>
          <p:cNvPr id="8" name="TextBox 7"/>
          <p:cNvSpPr txBox="1"/>
          <p:nvPr/>
        </p:nvSpPr>
        <p:spPr>
          <a:xfrm>
            <a:off x="386436" y="206055"/>
            <a:ext cx="4473663" cy="1200329"/>
          </a:xfrm>
          <a:prstGeom prst="rect">
            <a:avLst/>
          </a:prstGeom>
          <a:noFill/>
        </p:spPr>
        <p:txBody>
          <a:bodyPr wrap="square" rtlCol="0">
            <a:spAutoFit/>
          </a:bodyPr>
          <a:lstStyle/>
          <a:p>
            <a:r>
              <a:rPr lang="en-US" dirty="0"/>
              <a:t>Large order of populated amplifier boards received in Oct. 2018.  Only through-hole components remain to be added (power amplifiers and connectors).</a:t>
            </a:r>
          </a:p>
        </p:txBody>
      </p:sp>
      <p:pic>
        <p:nvPicPr>
          <p:cNvPr id="9" name="image02.jpg"/>
          <p:cNvPicPr/>
          <p:nvPr/>
        </p:nvPicPr>
        <p:blipFill>
          <a:blip r:embed="rId5">
            <a:extLst/>
          </a:blip>
          <a:srcRect l="5365" t="11764" r="11189" b="37527"/>
          <a:stretch>
            <a:fillRect/>
          </a:stretch>
        </p:blipFill>
        <p:spPr>
          <a:xfrm>
            <a:off x="5999315" y="3830361"/>
            <a:ext cx="6086356" cy="2773994"/>
          </a:xfrm>
          <a:prstGeom prst="rect">
            <a:avLst/>
          </a:prstGeom>
          <a:ln w="12700">
            <a:miter lim="400000"/>
          </a:ln>
        </p:spPr>
      </p:pic>
      <p:sp>
        <p:nvSpPr>
          <p:cNvPr id="10" name="TextBox 9"/>
          <p:cNvSpPr txBox="1"/>
          <p:nvPr/>
        </p:nvSpPr>
        <p:spPr>
          <a:xfrm>
            <a:off x="7105557" y="3461029"/>
            <a:ext cx="4082656" cy="369332"/>
          </a:xfrm>
          <a:prstGeom prst="rect">
            <a:avLst/>
          </a:prstGeom>
          <a:noFill/>
        </p:spPr>
        <p:txBody>
          <a:bodyPr wrap="none" rtlCol="0">
            <a:spAutoFit/>
          </a:bodyPr>
          <a:lstStyle/>
          <a:p>
            <a:r>
              <a:rPr lang="en-US" dirty="0"/>
              <a:t>Completed amplifier </a:t>
            </a:r>
            <a:r>
              <a:rPr lang="en-US"/>
              <a:t>board with heat sink</a:t>
            </a:r>
          </a:p>
        </p:txBody>
      </p:sp>
      <p:sp>
        <p:nvSpPr>
          <p:cNvPr id="11" name="TextBox 10">
            <a:extLst>
              <a:ext uri="{FF2B5EF4-FFF2-40B4-BE49-F238E27FC236}">
                <a16:creationId xmlns:a16="http://schemas.microsoft.com/office/drawing/2014/main" id="{60C839AE-93A8-3649-A331-F607484C460B}"/>
              </a:ext>
            </a:extLst>
          </p:cNvPr>
          <p:cNvSpPr txBox="1"/>
          <p:nvPr/>
        </p:nvSpPr>
        <p:spPr>
          <a:xfrm>
            <a:off x="5433134" y="701335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02707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0B4F5A-F53E-BC44-8097-57FECCCEDD36}"/>
              </a:ext>
            </a:extLst>
          </p:cNvPr>
          <p:cNvPicPr>
            <a:picLocks noChangeAspect="1"/>
          </p:cNvPicPr>
          <p:nvPr/>
        </p:nvPicPr>
        <p:blipFill rotWithShape="1">
          <a:blip r:embed="rId2"/>
          <a:srcRect t="16611" r="13717" b="63463"/>
          <a:stretch/>
        </p:blipFill>
        <p:spPr>
          <a:xfrm>
            <a:off x="241321" y="1129553"/>
            <a:ext cx="11709357" cy="3827930"/>
          </a:xfrm>
          <a:prstGeom prst="rect">
            <a:avLst/>
          </a:prstGeom>
        </p:spPr>
      </p:pic>
    </p:spTree>
    <p:extLst>
      <p:ext uri="{BB962C8B-B14F-4D97-AF65-F5344CB8AC3E}">
        <p14:creationId xmlns:p14="http://schemas.microsoft.com/office/powerpoint/2010/main" val="968716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44052</TotalTime>
  <Words>3358</Words>
  <Application>Microsoft Macintosh PowerPoint</Application>
  <PresentationFormat>Widescreen</PresentationFormat>
  <Paragraphs>479</Paragraphs>
  <Slides>46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 MT Condensed Light</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Guidelines for dynamic slice-optimized shim updating</vt:lpstr>
      <vt:lpstr>PowerPoint Presentation</vt:lpstr>
      <vt:lpstr>PowerPoint Presentation</vt:lpstr>
      <vt:lpstr>PowerPoint Presentation</vt:lpstr>
      <vt:lpstr>Other artifacts</vt:lpstr>
      <vt:lpstr>PowerPoint Presentation</vt:lpstr>
      <vt:lpstr>Details on board testing</vt:lpstr>
      <vt:lpstr> Results: Dynamic disturbance rejection</vt:lpstr>
      <vt:lpstr> Results: Dynamic disturbance rejection</vt:lpstr>
      <vt:lpstr> Results: Dynamic disturbance rejection</vt:lpstr>
      <vt:lpstr> Results: Dynamic disturbance rejection</vt:lpstr>
      <vt:lpstr> Results: Shim current can be set 500 𝜇s before image TR</vt:lpstr>
      <vt:lpstr> Results: No excess RF noise caused by dynamic shimming</vt:lpstr>
      <vt:lpstr>Frequently asked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Stockmann, Jason</dc:creator>
  <cp:lastModifiedBy>Stockmann, Jason</cp:lastModifiedBy>
  <cp:revision>79</cp:revision>
  <dcterms:created xsi:type="dcterms:W3CDTF">2018-09-09T22:12:15Z</dcterms:created>
  <dcterms:modified xsi:type="dcterms:W3CDTF">2019-08-09T15:25:16Z</dcterms:modified>
</cp:coreProperties>
</file>